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60" r:id="rId4"/>
    <p:sldId id="264" r:id="rId5"/>
    <p:sldId id="261" r:id="rId6"/>
    <p:sldId id="282" r:id="rId7"/>
    <p:sldId id="283" r:id="rId8"/>
    <p:sldId id="262" r:id="rId9"/>
    <p:sldId id="284" r:id="rId10"/>
    <p:sldId id="285" r:id="rId11"/>
    <p:sldId id="265" r:id="rId12"/>
    <p:sldId id="296" r:id="rId13"/>
    <p:sldId id="266" r:id="rId14"/>
    <p:sldId id="267" r:id="rId15"/>
    <p:sldId id="268" r:id="rId16"/>
    <p:sldId id="269" r:id="rId17"/>
    <p:sldId id="270" r:id="rId18"/>
    <p:sldId id="271" r:id="rId19"/>
    <p:sldId id="272" r:id="rId20"/>
    <p:sldId id="273" r:id="rId21"/>
    <p:sldId id="275" r:id="rId22"/>
    <p:sldId id="276" r:id="rId23"/>
    <p:sldId id="297" r:id="rId24"/>
    <p:sldId id="278" r:id="rId25"/>
    <p:sldId id="280" r:id="rId26"/>
    <p:sldId id="295" r:id="rId27"/>
    <p:sldId id="288" r:id="rId28"/>
    <p:sldId id="290" r:id="rId29"/>
    <p:sldId id="292" r:id="rId30"/>
    <p:sldId id="293" r:id="rId31"/>
    <p:sldId id="294" r:id="rId32"/>
    <p:sldId id="28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05" autoAdjust="0"/>
    <p:restoredTop sz="94660"/>
  </p:normalViewPr>
  <p:slideViewPr>
    <p:cSldViewPr snapToGrid="0">
      <p:cViewPr varScale="1">
        <p:scale>
          <a:sx n="73" d="100"/>
          <a:sy n="73"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7.wmf"/><Relationship Id="rId3" Type="http://schemas.openxmlformats.org/officeDocument/2006/relationships/image" Target="../media/image17.wmf"/><Relationship Id="rId7" Type="http://schemas.openxmlformats.org/officeDocument/2006/relationships/image" Target="../media/image21.wmf"/><Relationship Id="rId12" Type="http://schemas.openxmlformats.org/officeDocument/2006/relationships/image" Target="../media/image26.wmf"/><Relationship Id="rId2" Type="http://schemas.openxmlformats.org/officeDocument/2006/relationships/image" Target="../media/image16.wmf"/><Relationship Id="rId16" Type="http://schemas.openxmlformats.org/officeDocument/2006/relationships/image" Target="../media/image30.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5" Type="http://schemas.openxmlformats.org/officeDocument/2006/relationships/image" Target="../media/image2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 Id="rId1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9A3A5-A80F-49DD-ADD7-90EFA356ABE4}" type="datetimeFigureOut">
              <a:rPr lang="en-US" smtClean="0"/>
              <a:t>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99A9B-E8BD-493D-8C02-37DD33CE8685}" type="slidenum">
              <a:rPr lang="en-US" smtClean="0"/>
              <a:t>‹#›</a:t>
            </a:fld>
            <a:endParaRPr lang="en-US"/>
          </a:p>
        </p:txBody>
      </p:sp>
    </p:spTree>
    <p:extLst>
      <p:ext uri="{BB962C8B-B14F-4D97-AF65-F5344CB8AC3E}">
        <p14:creationId xmlns:p14="http://schemas.microsoft.com/office/powerpoint/2010/main" val="413054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A622D-B3CD-449D-B440-8D18BA31086B}" type="slidenum">
              <a:rPr lang="en-US" smtClean="0"/>
              <a:t>27</a:t>
            </a:fld>
            <a:endParaRPr lang="en-US"/>
          </a:p>
        </p:txBody>
      </p:sp>
    </p:spTree>
    <p:extLst>
      <p:ext uri="{BB962C8B-B14F-4D97-AF65-F5344CB8AC3E}">
        <p14:creationId xmlns:p14="http://schemas.microsoft.com/office/powerpoint/2010/main" val="398161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A622D-B3CD-449D-B440-8D18BA31086B}" type="slidenum">
              <a:rPr lang="en-US" smtClean="0"/>
              <a:t>31</a:t>
            </a:fld>
            <a:endParaRPr lang="en-US"/>
          </a:p>
        </p:txBody>
      </p:sp>
    </p:spTree>
    <p:extLst>
      <p:ext uri="{BB962C8B-B14F-4D97-AF65-F5344CB8AC3E}">
        <p14:creationId xmlns:p14="http://schemas.microsoft.com/office/powerpoint/2010/main" val="248306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7FB402-5BEE-4602-88FB-2E0AD0226780}"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366436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FB402-5BEE-4602-88FB-2E0AD0226780}"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1431937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FB402-5BEE-4602-88FB-2E0AD0226780}"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240942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7FB402-5BEE-4602-88FB-2E0AD0226780}"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82073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77FB402-5BEE-4602-88FB-2E0AD0226780}" type="datetimeFigureOut">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52310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7FB402-5BEE-4602-88FB-2E0AD0226780}"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127817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7FB402-5BEE-4602-88FB-2E0AD0226780}" type="datetimeFigureOut">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97360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7FB402-5BEE-4602-88FB-2E0AD0226780}" type="datetimeFigureOut">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2591734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7FB402-5BEE-4602-88FB-2E0AD0226780}" type="datetimeFigureOut">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1535407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7FB402-5BEE-4602-88FB-2E0AD0226780}"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177669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77FB402-5BEE-4602-88FB-2E0AD0226780}" type="datetimeFigureOut">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1CEDE-F5D0-4B26-B03A-2F4DEA0E3C7B}" type="slidenum">
              <a:rPr lang="en-US" smtClean="0"/>
              <a:t>‹#›</a:t>
            </a:fld>
            <a:endParaRPr lang="en-US"/>
          </a:p>
        </p:txBody>
      </p:sp>
    </p:spTree>
    <p:extLst>
      <p:ext uri="{BB962C8B-B14F-4D97-AF65-F5344CB8AC3E}">
        <p14:creationId xmlns:p14="http://schemas.microsoft.com/office/powerpoint/2010/main" val="205559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FB402-5BEE-4602-88FB-2E0AD0226780}" type="datetimeFigureOut">
              <a:rPr lang="en-US" smtClean="0"/>
              <a:t>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1CEDE-F5D0-4B26-B03A-2F4DEA0E3C7B}" type="slidenum">
              <a:rPr lang="en-US" smtClean="0"/>
              <a:t>‹#›</a:t>
            </a:fld>
            <a:endParaRPr lang="en-US"/>
          </a:p>
        </p:txBody>
      </p:sp>
    </p:spTree>
    <p:extLst>
      <p:ext uri="{BB962C8B-B14F-4D97-AF65-F5344CB8AC3E}">
        <p14:creationId xmlns:p14="http://schemas.microsoft.com/office/powerpoint/2010/main" val="82772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8.bin"/><Relationship Id="rId18" Type="http://schemas.openxmlformats.org/officeDocument/2006/relationships/image" Target="../media/image6.wmf"/><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2.wmf"/><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14.wmf"/><Relationship Id="rId1" Type="http://schemas.openxmlformats.org/officeDocument/2006/relationships/vmlDrawing" Target="../drawings/vmlDrawing3.vml"/><Relationship Id="rId6" Type="http://schemas.openxmlformats.org/officeDocument/2006/relationships/image" Target="../media/image9.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6.bin"/><Relationship Id="rId14"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5.bin"/><Relationship Id="rId18" Type="http://schemas.openxmlformats.org/officeDocument/2006/relationships/image" Target="../media/image22.wmf"/><Relationship Id="rId26" Type="http://schemas.openxmlformats.org/officeDocument/2006/relationships/image" Target="../media/image26.wmf"/><Relationship Id="rId3" Type="http://schemas.openxmlformats.org/officeDocument/2006/relationships/oleObject" Target="../embeddings/oleObject10.bin"/><Relationship Id="rId21" Type="http://schemas.openxmlformats.org/officeDocument/2006/relationships/oleObject" Target="../embeddings/oleObject19.bin"/><Relationship Id="rId34" Type="http://schemas.openxmlformats.org/officeDocument/2006/relationships/image" Target="../media/image30.wmf"/><Relationship Id="rId7" Type="http://schemas.openxmlformats.org/officeDocument/2006/relationships/oleObject" Target="../embeddings/oleObject12.bin"/><Relationship Id="rId12" Type="http://schemas.openxmlformats.org/officeDocument/2006/relationships/image" Target="../media/image19.wmf"/><Relationship Id="rId17" Type="http://schemas.openxmlformats.org/officeDocument/2006/relationships/oleObject" Target="../embeddings/oleObject17.bin"/><Relationship Id="rId25" Type="http://schemas.openxmlformats.org/officeDocument/2006/relationships/oleObject" Target="../embeddings/oleObject21.bin"/><Relationship Id="rId33"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1.wmf"/><Relationship Id="rId20" Type="http://schemas.openxmlformats.org/officeDocument/2006/relationships/image" Target="../media/image23.wmf"/><Relationship Id="rId29" Type="http://schemas.openxmlformats.org/officeDocument/2006/relationships/oleObject" Target="../embeddings/oleObject23.bin"/><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4.bin"/><Relationship Id="rId24" Type="http://schemas.openxmlformats.org/officeDocument/2006/relationships/image" Target="../media/image25.wmf"/><Relationship Id="rId32" Type="http://schemas.openxmlformats.org/officeDocument/2006/relationships/image" Target="../media/image29.wmf"/><Relationship Id="rId5" Type="http://schemas.openxmlformats.org/officeDocument/2006/relationships/oleObject" Target="../embeddings/oleObject11.bin"/><Relationship Id="rId15" Type="http://schemas.openxmlformats.org/officeDocument/2006/relationships/oleObject" Target="../embeddings/oleObject16.bin"/><Relationship Id="rId23" Type="http://schemas.openxmlformats.org/officeDocument/2006/relationships/oleObject" Target="../embeddings/oleObject20.bin"/><Relationship Id="rId28" Type="http://schemas.openxmlformats.org/officeDocument/2006/relationships/image" Target="../media/image27.wmf"/><Relationship Id="rId10" Type="http://schemas.openxmlformats.org/officeDocument/2006/relationships/image" Target="../media/image18.wmf"/><Relationship Id="rId19" Type="http://schemas.openxmlformats.org/officeDocument/2006/relationships/oleObject" Target="../embeddings/oleObject18.bin"/><Relationship Id="rId31" Type="http://schemas.openxmlformats.org/officeDocument/2006/relationships/oleObject" Target="../embeddings/oleObject24.bin"/><Relationship Id="rId4" Type="http://schemas.openxmlformats.org/officeDocument/2006/relationships/image" Target="../media/image15.wmf"/><Relationship Id="rId9" Type="http://schemas.openxmlformats.org/officeDocument/2006/relationships/oleObject" Target="../embeddings/oleObject13.bin"/><Relationship Id="rId14" Type="http://schemas.openxmlformats.org/officeDocument/2006/relationships/image" Target="../media/image20.wmf"/><Relationship Id="rId22" Type="http://schemas.openxmlformats.org/officeDocument/2006/relationships/image" Target="../media/image24.wmf"/><Relationship Id="rId27" Type="http://schemas.openxmlformats.org/officeDocument/2006/relationships/oleObject" Target="../embeddings/oleObject22.bin"/><Relationship Id="rId30"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2.wmf"/><Relationship Id="rId5" Type="http://schemas.openxmlformats.org/officeDocument/2006/relationships/oleObject" Target="../embeddings/oleObject26.bin"/><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7.png"/><Relationship Id="rId5" Type="http://schemas.openxmlformats.org/officeDocument/2006/relationships/image" Target="../media/image35.wmf"/><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slide" Target="slide2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slide" Target="slide27.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9.bin"/><Relationship Id="rId11" Type="http://schemas.openxmlformats.org/officeDocument/2006/relationships/image" Target="../media/image43.wmf"/><Relationship Id="rId5" Type="http://schemas.openxmlformats.org/officeDocument/2006/relationships/image" Target="../media/image40.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42.wmf"/></Relationships>
</file>

<file path=ppt/slides/_rels/slide29.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60338"/>
            <a:ext cx="1136332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n 4">
            <a:extLst/>
          </p:cNvPr>
          <p:cNvSpPr/>
          <p:nvPr/>
        </p:nvSpPr>
        <p:spPr>
          <a:xfrm>
            <a:off x="1806575" y="1273175"/>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err="1">
                <a:solidFill>
                  <a:srgbClr val="FF0000"/>
                </a:solidFill>
                <a:latin typeface="Times New Roman" panose="02020603050405020304" pitchFamily="18" charset="0"/>
                <a:cs typeface="Times New Roman" panose="02020603050405020304" pitchFamily="18" charset="0"/>
              </a:rPr>
              <a:t>Hoạt</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động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10"/>
          <p:cNvSpPr txBox="1">
            <a:spLocks noChangeArrowheads="1"/>
          </p:cNvSpPr>
          <p:nvPr/>
        </p:nvSpPr>
        <p:spPr bwMode="auto">
          <a:xfrm>
            <a:off x="6096000" y="2868910"/>
            <a:ext cx="46593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5400" b="1" smtClean="0">
                <a:solidFill>
                  <a:srgbClr val="FF0000"/>
                </a:solidFill>
                <a:latin typeface="Times New Roman" panose="02020603050405020304" pitchFamily="18" charset="0"/>
                <a:cs typeface="Calibri" panose="020F0502020204030204" pitchFamily="34" charset="0"/>
              </a:rPr>
              <a:t>KHỞI ĐỘNG</a:t>
            </a:r>
            <a:endParaRPr lang="en-US" altLang="en-US" sz="5400" b="1">
              <a:solidFill>
                <a:srgbClr val="FF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75807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685101" y="1529808"/>
            <a:ext cx="6458899" cy="2493551"/>
          </a:xfrm>
          <a:prstGeom prst="cloudCallou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em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nhận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xét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gì</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về</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tổng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số</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hai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góc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đối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nhau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của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nội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tiếp</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97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27298" y="103622"/>
            <a:ext cx="11776239" cy="584775"/>
          </a:xfrm>
          <a:prstGeom prst="rect">
            <a:avLst/>
          </a:prstGeom>
          <a:solidFill>
            <a:schemeClr val="bg1"/>
          </a:solidFill>
          <a:ln>
            <a:solidFill>
              <a:schemeClr val="bg1"/>
            </a:solidFill>
          </a:ln>
        </p:spPr>
        <p:txBody>
          <a:bodyPr wrap="square" rtlCol="0">
            <a:spAutoFit/>
          </a:body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2. </a:t>
            </a:r>
            <a:r>
              <a:rPr lang="en-US" sz="3200" b="1" dirty="0" err="1" smtClean="0">
                <a:solidFill>
                  <a:srgbClr val="FF0000"/>
                </a:solidFill>
                <a:latin typeface="Times New Roman" panose="02020603050405020304" pitchFamily="18" charset="0"/>
                <a:cs typeface="Times New Roman" panose="02020603050405020304" pitchFamily="18" charset="0"/>
              </a:rPr>
              <a:t>Định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lý</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 Box 19"/>
          <p:cNvSpPr txBox="1">
            <a:spLocks noChangeArrowheads="1"/>
          </p:cNvSpPr>
          <p:nvPr/>
        </p:nvSpPr>
        <p:spPr bwMode="auto">
          <a:xfrm>
            <a:off x="439872" y="983673"/>
            <a:ext cx="11117986" cy="584775"/>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i="1" dirty="0" err="1">
                <a:latin typeface="Times New Roman" panose="02020603050405020304" pitchFamily="18" charset="0"/>
                <a:cs typeface="Times New Roman" panose="02020603050405020304" pitchFamily="18" charset="0"/>
              </a:rPr>
              <a:t>Trong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một</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tứ</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giác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nội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tiếp</a:t>
            </a:r>
            <a:r>
              <a:rPr lang="en-US" i="1" dirty="0">
                <a:latin typeface="Times New Roman" panose="02020603050405020304" pitchFamily="18" charset="0"/>
                <a:cs typeface="Times New Roman" panose="02020603050405020304" pitchFamily="18" charset="0"/>
              </a:rPr>
              <a:t>, </a:t>
            </a:r>
            <a:r>
              <a:rPr lang="en-US" i="1" dirty="0" err="1">
                <a:solidFill>
                  <a:srgbClr val="FF0066"/>
                </a:solidFill>
                <a:latin typeface="Times New Roman" panose="02020603050405020304" pitchFamily="18" charset="0"/>
                <a:cs typeface="Times New Roman" panose="02020603050405020304" pitchFamily="18" charset="0"/>
              </a:rPr>
              <a:t>tổng</a:t>
            </a:r>
            <a:r>
              <a:rPr lang="en-US" i="1" dirty="0">
                <a:solidFill>
                  <a:srgbClr val="FF0066"/>
                </a:solidFill>
                <a:latin typeface="Times New Roman" panose="02020603050405020304" pitchFamily="18" charset="0"/>
                <a:cs typeface="Times New Roman" panose="02020603050405020304" pitchFamily="18" charset="0"/>
              </a:rPr>
              <a:t> </a:t>
            </a:r>
            <a:r>
              <a:rPr lang="en-US" i="1" dirty="0" err="1">
                <a:solidFill>
                  <a:srgbClr val="FF0066"/>
                </a:solidFill>
                <a:latin typeface="Times New Roman" panose="02020603050405020304" pitchFamily="18" charset="0"/>
                <a:cs typeface="Times New Roman" panose="02020603050405020304" pitchFamily="18" charset="0"/>
              </a:rPr>
              <a:t>số</a:t>
            </a:r>
            <a:r>
              <a:rPr lang="en-US" i="1" dirty="0">
                <a:solidFill>
                  <a:srgbClr val="FF0066"/>
                </a:solidFill>
                <a:latin typeface="Times New Roman" panose="02020603050405020304" pitchFamily="18" charset="0"/>
                <a:cs typeface="Times New Roman" panose="02020603050405020304" pitchFamily="18" charset="0"/>
              </a:rPr>
              <a:t> </a:t>
            </a:r>
            <a:r>
              <a:rPr lang="en-US" i="1" dirty="0" err="1">
                <a:solidFill>
                  <a:srgbClr val="FF0066"/>
                </a:solidFill>
                <a:latin typeface="Times New Roman" panose="02020603050405020304" pitchFamily="18" charset="0"/>
                <a:cs typeface="Times New Roman" panose="02020603050405020304" pitchFamily="18" charset="0"/>
              </a:rPr>
              <a:t>đo</a:t>
            </a:r>
            <a:r>
              <a:rPr lang="en-US" i="1" dirty="0">
                <a:solidFill>
                  <a:srgbClr val="FF0066"/>
                </a:solidFill>
                <a:latin typeface="Times New Roman" panose="02020603050405020304" pitchFamily="18" charset="0"/>
                <a:cs typeface="Times New Roman" panose="02020603050405020304" pitchFamily="18" charset="0"/>
              </a:rPr>
              <a:t> </a:t>
            </a:r>
            <a:r>
              <a:rPr lang="en-US" i="1" dirty="0" err="1">
                <a:solidFill>
                  <a:srgbClr val="FF0066"/>
                </a:solidFill>
                <a:latin typeface="Times New Roman" panose="02020603050405020304" pitchFamily="18" charset="0"/>
                <a:cs typeface="Times New Roman" panose="02020603050405020304" pitchFamily="18" charset="0"/>
              </a:rPr>
              <a:t>hai</a:t>
            </a:r>
            <a:r>
              <a:rPr lang="en-US" i="1" dirty="0">
                <a:solidFill>
                  <a:srgbClr val="FF0066"/>
                </a:solidFill>
                <a:latin typeface="Times New Roman" panose="02020603050405020304" pitchFamily="18" charset="0"/>
                <a:cs typeface="Times New Roman" panose="02020603050405020304" pitchFamily="18" charset="0"/>
              </a:rPr>
              <a:t> </a:t>
            </a:r>
            <a:r>
              <a:rPr lang="en-US" i="1" dirty="0" err="1">
                <a:solidFill>
                  <a:srgbClr val="FF0066"/>
                </a:solidFill>
                <a:latin typeface="Times New Roman" panose="02020603050405020304" pitchFamily="18" charset="0"/>
                <a:cs typeface="Times New Roman" panose="02020603050405020304" pitchFamily="18" charset="0"/>
              </a:rPr>
              <a:t>góc</a:t>
            </a:r>
            <a:r>
              <a:rPr lang="en-US" i="1" dirty="0">
                <a:solidFill>
                  <a:srgbClr val="FF0066"/>
                </a:solidFill>
                <a:latin typeface="Times New Roman" panose="02020603050405020304" pitchFamily="18" charset="0"/>
                <a:cs typeface="Times New Roman" panose="02020603050405020304" pitchFamily="18" charset="0"/>
              </a:rPr>
              <a:t> </a:t>
            </a:r>
            <a:r>
              <a:rPr lang="en-US" i="1" dirty="0" err="1">
                <a:solidFill>
                  <a:srgbClr val="FF0066"/>
                </a:solidFill>
                <a:latin typeface="Times New Roman" panose="02020603050405020304" pitchFamily="18" charset="0"/>
                <a:cs typeface="Times New Roman" panose="02020603050405020304" pitchFamily="18" charset="0"/>
              </a:rPr>
              <a:t>đối</a:t>
            </a:r>
            <a:r>
              <a:rPr lang="en-US" i="1" dirty="0">
                <a:solidFill>
                  <a:srgbClr val="FF0066"/>
                </a:solidFill>
                <a:latin typeface="Times New Roman" panose="02020603050405020304" pitchFamily="18" charset="0"/>
                <a:cs typeface="Times New Roman" panose="02020603050405020304" pitchFamily="18" charset="0"/>
              </a:rPr>
              <a:t> </a:t>
            </a:r>
            <a:r>
              <a:rPr lang="en-US" i="1" dirty="0" err="1">
                <a:solidFill>
                  <a:srgbClr val="FF0066"/>
                </a:solidFill>
                <a:latin typeface="Times New Roman" panose="02020603050405020304" pitchFamily="18" charset="0"/>
                <a:cs typeface="Times New Roman" panose="02020603050405020304" pitchFamily="18" charset="0"/>
              </a:rPr>
              <a:t>nhau</a:t>
            </a:r>
            <a:r>
              <a:rPr lang="en-US" i="1" dirty="0">
                <a:solidFill>
                  <a:srgbClr val="FF0066"/>
                </a:solidFill>
                <a:latin typeface="Times New Roman" panose="02020603050405020304" pitchFamily="18" charset="0"/>
                <a:cs typeface="Times New Roman" panose="02020603050405020304" pitchFamily="18" charset="0"/>
              </a:rPr>
              <a:t> b</a:t>
            </a:r>
            <a:r>
              <a:rPr lang="vi-VN" i="1" dirty="0">
                <a:solidFill>
                  <a:srgbClr val="FF0066"/>
                </a:solidFill>
                <a:latin typeface="Times New Roman" panose="02020603050405020304" pitchFamily="18" charset="0"/>
                <a:cs typeface="Times New Roman" panose="02020603050405020304" pitchFamily="18" charset="0"/>
              </a:rPr>
              <a:t>ằng 180</a:t>
            </a:r>
            <a:r>
              <a:rPr lang="vi-VN" i="1" baseline="30000" dirty="0">
                <a:solidFill>
                  <a:srgbClr val="FF0066"/>
                </a:solidFill>
                <a:latin typeface="Times New Roman" panose="02020603050405020304" pitchFamily="18" charset="0"/>
                <a:cs typeface="Times New Roman" panose="02020603050405020304" pitchFamily="18" charset="0"/>
              </a:rPr>
              <a:t>0</a:t>
            </a:r>
            <a:endParaRPr lang="vi-VN" altLang="en-US" i="1" dirty="0">
              <a:solidFill>
                <a:srgbClr val="FF0066"/>
              </a:solidFill>
              <a:latin typeface="Times New Roman" panose="02020603050405020304" pitchFamily="18" charset="0"/>
              <a:cs typeface="Times New Roman" panose="02020603050405020304" pitchFamily="18" charset="0"/>
            </a:endParaRPr>
          </a:p>
        </p:txBody>
      </p:sp>
      <p:sp>
        <p:nvSpPr>
          <p:cNvPr id="6" name="Oval 7"/>
          <p:cNvSpPr>
            <a:spLocks noChangeArrowheads="1"/>
          </p:cNvSpPr>
          <p:nvPr/>
        </p:nvSpPr>
        <p:spPr bwMode="auto">
          <a:xfrm>
            <a:off x="8419601" y="2380141"/>
            <a:ext cx="2165350" cy="2166938"/>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7" name="Line 8"/>
          <p:cNvSpPr>
            <a:spLocks noChangeShapeType="1"/>
          </p:cNvSpPr>
          <p:nvPr/>
        </p:nvSpPr>
        <p:spPr bwMode="auto">
          <a:xfrm flipV="1">
            <a:off x="8440239" y="2405541"/>
            <a:ext cx="1296988" cy="847725"/>
          </a:xfrm>
          <a:prstGeom prst="line">
            <a:avLst/>
          </a:prstGeom>
          <a:ln w="28575">
            <a:solidFill>
              <a:schemeClr val="tx1"/>
            </a:solidFill>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b="1"/>
          </a:p>
        </p:txBody>
      </p:sp>
      <p:sp>
        <p:nvSpPr>
          <p:cNvPr id="8" name="Line 9"/>
          <p:cNvSpPr>
            <a:spLocks noChangeShapeType="1"/>
          </p:cNvSpPr>
          <p:nvPr/>
        </p:nvSpPr>
        <p:spPr bwMode="auto">
          <a:xfrm>
            <a:off x="9737226" y="2405541"/>
            <a:ext cx="846138" cy="1001713"/>
          </a:xfrm>
          <a:prstGeom prst="line">
            <a:avLst/>
          </a:prstGeom>
          <a:ln w="28575">
            <a:solidFill>
              <a:schemeClr val="tx1"/>
            </a:solidFill>
            <a:headEnd/>
            <a:tailEn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b="1"/>
          </a:p>
        </p:txBody>
      </p:sp>
      <p:sp>
        <p:nvSpPr>
          <p:cNvPr id="9" name="Line 10"/>
          <p:cNvSpPr>
            <a:spLocks noChangeShapeType="1"/>
          </p:cNvSpPr>
          <p:nvPr/>
        </p:nvSpPr>
        <p:spPr bwMode="auto">
          <a:xfrm flipH="1">
            <a:off x="10160295" y="3407254"/>
            <a:ext cx="433388" cy="9239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0" name="Line 11"/>
          <p:cNvSpPr>
            <a:spLocks noChangeShapeType="1"/>
          </p:cNvSpPr>
          <p:nvPr/>
        </p:nvSpPr>
        <p:spPr bwMode="auto">
          <a:xfrm flipH="1" flipV="1">
            <a:off x="8440239" y="3253266"/>
            <a:ext cx="1709738" cy="1077913"/>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1" name="Rectangle 18"/>
          <p:cNvSpPr>
            <a:spLocks noChangeArrowheads="1"/>
          </p:cNvSpPr>
          <p:nvPr/>
        </p:nvSpPr>
        <p:spPr bwMode="auto">
          <a:xfrm flipH="1">
            <a:off x="10160296" y="4408966"/>
            <a:ext cx="21986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D</a:t>
            </a:r>
            <a:endParaRPr kumimoji="0" lang="en-US" sz="2000" b="1" i="0" u="none" strike="noStrike" cap="none" normalizeH="0" baseline="0" dirty="0" smtClean="0">
              <a:ln>
                <a:noFill/>
              </a:ln>
              <a:effectLst/>
              <a:latin typeface="Arial" pitchFamily="34" charset="0"/>
              <a:cs typeface="Arial" pitchFamily="34" charset="0"/>
            </a:endParaRPr>
          </a:p>
        </p:txBody>
      </p:sp>
      <p:sp>
        <p:nvSpPr>
          <p:cNvPr id="12" name="Rectangle 19"/>
          <p:cNvSpPr>
            <a:spLocks noChangeArrowheads="1"/>
          </p:cNvSpPr>
          <p:nvPr/>
        </p:nvSpPr>
        <p:spPr bwMode="auto">
          <a:xfrm>
            <a:off x="10654765" y="3174305"/>
            <a:ext cx="18594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C</a:t>
            </a:r>
            <a:endParaRPr kumimoji="0" lang="en-US" sz="2000" b="1" i="0" u="none" strike="noStrike" cap="none" normalizeH="0" baseline="0" dirty="0" smtClean="0">
              <a:ln>
                <a:noFill/>
              </a:ln>
              <a:effectLst/>
              <a:latin typeface="Arial" pitchFamily="34" charset="0"/>
              <a:cs typeface="Arial" pitchFamily="34" charset="0"/>
            </a:endParaRPr>
          </a:p>
        </p:txBody>
      </p:sp>
      <p:sp>
        <p:nvSpPr>
          <p:cNvPr id="13" name="Rectangle 21"/>
          <p:cNvSpPr>
            <a:spLocks noChangeArrowheads="1"/>
          </p:cNvSpPr>
          <p:nvPr/>
        </p:nvSpPr>
        <p:spPr bwMode="auto">
          <a:xfrm>
            <a:off x="8069783" y="3194012"/>
            <a:ext cx="18594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A</a:t>
            </a:r>
            <a:endParaRPr kumimoji="0" lang="en-US" sz="2000" b="1" i="0" u="none" strike="noStrike" cap="none" normalizeH="0" baseline="0" dirty="0" smtClean="0">
              <a:ln>
                <a:noFill/>
              </a:ln>
              <a:effectLst/>
              <a:latin typeface="Arial" pitchFamily="34" charset="0"/>
              <a:cs typeface="Arial" pitchFamily="34" charset="0"/>
            </a:endParaRPr>
          </a:p>
        </p:txBody>
      </p:sp>
      <p:grpSp>
        <p:nvGrpSpPr>
          <p:cNvPr id="14" name="Group 24"/>
          <p:cNvGrpSpPr>
            <a:grpSpLocks/>
          </p:cNvGrpSpPr>
          <p:nvPr/>
        </p:nvGrpSpPr>
        <p:grpSpPr bwMode="auto">
          <a:xfrm>
            <a:off x="9483226" y="3445353"/>
            <a:ext cx="38100" cy="38100"/>
            <a:chOff x="4279" y="2298"/>
            <a:chExt cx="24" cy="24"/>
          </a:xfrm>
        </p:grpSpPr>
        <p:sp>
          <p:nvSpPr>
            <p:cNvPr id="15" name="Oval 22"/>
            <p:cNvSpPr>
              <a:spLocks noChangeArrowheads="1"/>
            </p:cNvSpPr>
            <p:nvPr/>
          </p:nvSpPr>
          <p:spPr bwMode="auto">
            <a:xfrm>
              <a:off x="4279" y="2298"/>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16" name="Oval 23"/>
            <p:cNvSpPr>
              <a:spLocks noChangeArrowheads="1"/>
            </p:cNvSpPr>
            <p:nvPr/>
          </p:nvSpPr>
          <p:spPr bwMode="auto">
            <a:xfrm>
              <a:off x="4279" y="2298"/>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grpSp>
      <p:sp>
        <p:nvSpPr>
          <p:cNvPr id="17" name="TextBox 16"/>
          <p:cNvSpPr txBox="1"/>
          <p:nvPr/>
        </p:nvSpPr>
        <p:spPr>
          <a:xfrm>
            <a:off x="9540953" y="1919089"/>
            <a:ext cx="502660" cy="400110"/>
          </a:xfrm>
          <a:prstGeom prst="rect">
            <a:avLst/>
          </a:prstGeom>
          <a:noFill/>
          <a:ln>
            <a:solidFill>
              <a:schemeClr val="bg1"/>
            </a:solidFill>
          </a:ln>
        </p:spPr>
        <p:txBody>
          <a:bodyPr wrap="square" rtlCol="0">
            <a:spAutoFit/>
          </a:bodyPr>
          <a:lstStyle/>
          <a:p>
            <a:r>
              <a:rPr lang="en-US" sz="2000" b="1" dirty="0">
                <a:latin typeface="Times New Roman" pitchFamily="18" charset="0"/>
                <a:cs typeface="Times New Roman" pitchFamily="18" charset="0"/>
              </a:rPr>
              <a:t>B</a:t>
            </a:r>
          </a:p>
        </p:txBody>
      </p:sp>
      <p:sp>
        <p:nvSpPr>
          <p:cNvPr id="18" name="Arc 17"/>
          <p:cNvSpPr/>
          <p:nvPr/>
        </p:nvSpPr>
        <p:spPr>
          <a:xfrm rot="13927997">
            <a:off x="10421134" y="2890700"/>
            <a:ext cx="810305" cy="914400"/>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sp>
        <p:nvSpPr>
          <p:cNvPr id="19" name="Arc 18"/>
          <p:cNvSpPr/>
          <p:nvPr/>
        </p:nvSpPr>
        <p:spPr>
          <a:xfrm rot="3695952">
            <a:off x="7986740" y="2828930"/>
            <a:ext cx="810305" cy="914400"/>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sp>
        <p:nvSpPr>
          <p:cNvPr id="20" name="Arc 19"/>
          <p:cNvSpPr/>
          <p:nvPr/>
        </p:nvSpPr>
        <p:spPr>
          <a:xfrm rot="3006433">
            <a:off x="8170251" y="2955849"/>
            <a:ext cx="535642" cy="771392"/>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graphicFrame>
        <p:nvGraphicFramePr>
          <p:cNvPr id="21" name="Object 20"/>
          <p:cNvGraphicFramePr>
            <a:graphicFrameLocks noChangeAspect="1"/>
          </p:cNvGraphicFramePr>
          <p:nvPr>
            <p:extLst>
              <p:ext uri="{D42A27DB-BD31-4B8C-83A1-F6EECF244321}">
                <p14:modId xmlns:p14="http://schemas.microsoft.com/office/powerpoint/2010/main" val="2810553396"/>
              </p:ext>
            </p:extLst>
          </p:nvPr>
        </p:nvGraphicFramePr>
        <p:xfrm>
          <a:off x="8729163" y="3177860"/>
          <a:ext cx="114300" cy="177800"/>
        </p:xfrm>
        <a:graphic>
          <a:graphicData uri="http://schemas.openxmlformats.org/presentationml/2006/ole">
            <mc:AlternateContent xmlns:mc="http://schemas.openxmlformats.org/markup-compatibility/2006">
              <mc:Choice xmlns:v="urn:schemas-microsoft-com:vml" Requires="v">
                <p:oleObj spid="_x0000_s1154" name="Equation" r:id="rId3" imgW="114120" imgH="177480" progId="Equation.DSMT4">
                  <p:embed/>
                </p:oleObj>
              </mc:Choice>
              <mc:Fallback>
                <p:oleObj name="Equation" r:id="rId3" imgW="114120" imgH="177480" progId="Equation.DSMT4">
                  <p:embed/>
                  <p:pic>
                    <p:nvPicPr>
                      <p:cNvPr id="3" name="Object 2"/>
                      <p:cNvPicPr/>
                      <p:nvPr/>
                    </p:nvPicPr>
                    <p:blipFill>
                      <a:blip r:embed="rId4"/>
                      <a:stretch>
                        <a:fillRect/>
                      </a:stretch>
                    </p:blipFill>
                    <p:spPr>
                      <a:xfrm>
                        <a:off x="8729163" y="3177860"/>
                        <a:ext cx="114300" cy="177800"/>
                      </a:xfrm>
                      <a:prstGeom prst="rect">
                        <a:avLst/>
                      </a:prstGeom>
                    </p:spPr>
                  </p:pic>
                </p:oleObj>
              </mc:Fallback>
            </mc:AlternateContent>
          </a:graphicData>
        </a:graphic>
      </p:graphicFrame>
      <p:cxnSp>
        <p:nvCxnSpPr>
          <p:cNvPr id="22" name="Straight Connector 21"/>
          <p:cNvCxnSpPr/>
          <p:nvPr/>
        </p:nvCxnSpPr>
        <p:spPr>
          <a:xfrm>
            <a:off x="1066406" y="1892644"/>
            <a:ext cx="0" cy="15564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0600" y="2663910"/>
            <a:ext cx="51766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6854" y="2087470"/>
            <a:ext cx="835739" cy="461665"/>
          </a:xfrm>
          <a:prstGeom prst="rect">
            <a:avLst/>
          </a:prstGeom>
          <a:noFill/>
          <a:ln>
            <a:solidFill>
              <a:schemeClr val="bg1"/>
            </a:solidFill>
          </a:ln>
        </p:spPr>
        <p:txBody>
          <a:bodyPr wrap="square" rtlCol="0">
            <a:spAutoFit/>
          </a:bodyPr>
          <a:lstStyle/>
          <a:p>
            <a:r>
              <a:rPr lang="vi-VN" sz="2400" b="1" dirty="0" smtClean="0">
                <a:latin typeface="+mj-lt"/>
              </a:rPr>
              <a:t>GT</a:t>
            </a:r>
            <a:endParaRPr lang="en-US" sz="2400" b="1" dirty="0">
              <a:latin typeface="+mj-lt"/>
            </a:endParaRPr>
          </a:p>
        </p:txBody>
      </p:sp>
      <p:sp>
        <p:nvSpPr>
          <p:cNvPr id="25" name="TextBox 24"/>
          <p:cNvSpPr txBox="1"/>
          <p:nvPr/>
        </p:nvSpPr>
        <p:spPr>
          <a:xfrm>
            <a:off x="333149" y="2875702"/>
            <a:ext cx="626534" cy="461665"/>
          </a:xfrm>
          <a:prstGeom prst="rect">
            <a:avLst/>
          </a:prstGeom>
          <a:noFill/>
          <a:ln>
            <a:solidFill>
              <a:schemeClr val="bg1"/>
            </a:solidFill>
          </a:ln>
        </p:spPr>
        <p:txBody>
          <a:bodyPr wrap="square" rtlCol="0">
            <a:spAutoFit/>
          </a:bodyPr>
          <a:lstStyle/>
          <a:p>
            <a:r>
              <a:rPr lang="vi-VN" sz="2400" b="1" dirty="0" smtClean="0">
                <a:latin typeface="+mj-lt"/>
              </a:rPr>
              <a:t>KL</a:t>
            </a:r>
            <a:endParaRPr lang="en-US" sz="2400" b="1" dirty="0">
              <a:latin typeface="+mj-lt"/>
            </a:endParaRPr>
          </a:p>
        </p:txBody>
      </p:sp>
      <p:sp>
        <p:nvSpPr>
          <p:cNvPr id="26" name="TextBox 25"/>
          <p:cNvSpPr txBox="1"/>
          <p:nvPr/>
        </p:nvSpPr>
        <p:spPr>
          <a:xfrm>
            <a:off x="1269606" y="2028116"/>
            <a:ext cx="4697156" cy="584775"/>
          </a:xfrm>
          <a:prstGeom prst="rect">
            <a:avLst/>
          </a:prstGeom>
          <a:noFill/>
          <a:ln>
            <a:solidFill>
              <a:schemeClr val="bg1"/>
            </a:solidFill>
          </a:ln>
        </p:spPr>
        <p:txBody>
          <a:bodyPr wrap="square" rtlCol="0">
            <a:spAutoFit/>
          </a:bodyPr>
          <a:lstStyle/>
          <a:p>
            <a:r>
              <a:rPr lang="vi-VN" sz="3200" dirty="0" smtClean="0">
                <a:latin typeface="+mj-lt"/>
              </a:rPr>
              <a:t>ABCD là tứ giác nội tiếp</a:t>
            </a:r>
            <a:endParaRPr lang="en-US" sz="3200" dirty="0">
              <a:latin typeface="+mj-lt"/>
            </a:endParaRPr>
          </a:p>
        </p:txBody>
      </p:sp>
      <p:sp>
        <p:nvSpPr>
          <p:cNvPr id="27" name="TextBox 26"/>
          <p:cNvSpPr txBox="1"/>
          <p:nvPr/>
        </p:nvSpPr>
        <p:spPr>
          <a:xfrm>
            <a:off x="9632980" y="3253266"/>
            <a:ext cx="391006" cy="400110"/>
          </a:xfrm>
          <a:prstGeom prst="rect">
            <a:avLst/>
          </a:prstGeom>
          <a:noFill/>
          <a:ln>
            <a:solidFill>
              <a:schemeClr val="bg1"/>
            </a:solidFill>
          </a:ln>
        </p:spPr>
        <p:txBody>
          <a:bodyPr wrap="square" rtlCol="0">
            <a:spAutoFit/>
          </a:bodyPr>
          <a:lstStyle/>
          <a:p>
            <a:r>
              <a:rPr lang="vi-VN" sz="2000" b="1" dirty="0" smtClean="0">
                <a:latin typeface="Times New Roman" pitchFamily="18" charset="0"/>
                <a:cs typeface="Times New Roman" pitchFamily="18" charset="0"/>
              </a:rPr>
              <a:t>O</a:t>
            </a:r>
            <a:endParaRPr lang="en-US" sz="2000" b="1" dirty="0">
              <a:latin typeface="Times New Roman" pitchFamily="18" charset="0"/>
              <a:cs typeface="Times New Roman"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252788040"/>
              </p:ext>
            </p:extLst>
          </p:nvPr>
        </p:nvGraphicFramePr>
        <p:xfrm>
          <a:off x="1362739" y="2819803"/>
          <a:ext cx="3028719" cy="524201"/>
        </p:xfrm>
        <a:graphic>
          <a:graphicData uri="http://schemas.openxmlformats.org/presentationml/2006/ole">
            <mc:AlternateContent xmlns:mc="http://schemas.openxmlformats.org/markup-compatibility/2006">
              <mc:Choice xmlns:v="urn:schemas-microsoft-com:vml" Requires="v">
                <p:oleObj spid="_x0000_s1155" name="Equation" r:id="rId5" imgW="1320480" imgH="228600" progId="Equation.DSMT4">
                  <p:embed/>
                </p:oleObj>
              </mc:Choice>
              <mc:Fallback>
                <p:oleObj name="Equation" r:id="rId5" imgW="1320480" imgH="228600" progId="Equation.DSMT4">
                  <p:embed/>
                  <p:pic>
                    <p:nvPicPr>
                      <p:cNvPr id="5" name="Object 4"/>
                      <p:cNvPicPr/>
                      <p:nvPr/>
                    </p:nvPicPr>
                    <p:blipFill>
                      <a:blip r:embed="rId6"/>
                      <a:stretch>
                        <a:fillRect/>
                      </a:stretch>
                    </p:blipFill>
                    <p:spPr>
                      <a:xfrm>
                        <a:off x="1362739" y="2819803"/>
                        <a:ext cx="3028719" cy="524201"/>
                      </a:xfrm>
                      <a:prstGeom prst="rect">
                        <a:avLst/>
                      </a:prstGeom>
                    </p:spPr>
                  </p:pic>
                </p:oleObj>
              </mc:Fallback>
            </mc:AlternateContent>
          </a:graphicData>
        </a:graphic>
      </p:graphicFrame>
    </p:spTree>
    <p:extLst>
      <p:ext uri="{BB962C8B-B14F-4D97-AF65-F5344CB8AC3E}">
        <p14:creationId xmlns:p14="http://schemas.microsoft.com/office/powerpoint/2010/main" val="6855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arn(inVertical)">
                                      <p:cBhvr>
                                        <p:cTn id="51" dur="500"/>
                                        <p:tgtEl>
                                          <p:spTgt spid="2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arn(inVertical)">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7" grpId="0" animBg="1"/>
      <p:bldP spid="18" grpId="0" animBg="1"/>
      <p:bldP spid="19" grpId="0" animBg="1"/>
      <p:bldP spid="20" grpId="0" animBg="1"/>
      <p:bldP spid="24" grpId="0" animBg="1"/>
      <p:bldP spid="25"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7"/>
          <p:cNvSpPr>
            <a:spLocks noChangeArrowheads="1"/>
          </p:cNvSpPr>
          <p:nvPr/>
        </p:nvSpPr>
        <p:spPr bwMode="auto">
          <a:xfrm>
            <a:off x="8419601" y="2380141"/>
            <a:ext cx="2165350" cy="2166938"/>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5" name="Line 8"/>
          <p:cNvSpPr>
            <a:spLocks noChangeShapeType="1"/>
          </p:cNvSpPr>
          <p:nvPr/>
        </p:nvSpPr>
        <p:spPr bwMode="auto">
          <a:xfrm flipV="1">
            <a:off x="8440239" y="2405541"/>
            <a:ext cx="1296988" cy="847725"/>
          </a:xfrm>
          <a:prstGeom prst="line">
            <a:avLst/>
          </a:prstGeom>
          <a:ln w="28575">
            <a:solidFill>
              <a:schemeClr val="tx1"/>
            </a:solidFill>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b="1"/>
          </a:p>
        </p:txBody>
      </p:sp>
      <p:sp>
        <p:nvSpPr>
          <p:cNvPr id="6" name="Line 9"/>
          <p:cNvSpPr>
            <a:spLocks noChangeShapeType="1"/>
          </p:cNvSpPr>
          <p:nvPr/>
        </p:nvSpPr>
        <p:spPr bwMode="auto">
          <a:xfrm>
            <a:off x="9737226" y="2405541"/>
            <a:ext cx="846138" cy="1001713"/>
          </a:xfrm>
          <a:prstGeom prst="line">
            <a:avLst/>
          </a:prstGeom>
          <a:ln w="28575">
            <a:solidFill>
              <a:schemeClr val="tx1"/>
            </a:solidFill>
            <a:headEnd/>
            <a:tailEn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b="1"/>
          </a:p>
        </p:txBody>
      </p:sp>
      <p:sp>
        <p:nvSpPr>
          <p:cNvPr id="7" name="Line 10"/>
          <p:cNvSpPr>
            <a:spLocks noChangeShapeType="1"/>
          </p:cNvSpPr>
          <p:nvPr/>
        </p:nvSpPr>
        <p:spPr bwMode="auto">
          <a:xfrm flipH="1">
            <a:off x="10160295" y="3407254"/>
            <a:ext cx="433388" cy="9239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8" name="Line 11"/>
          <p:cNvSpPr>
            <a:spLocks noChangeShapeType="1"/>
          </p:cNvSpPr>
          <p:nvPr/>
        </p:nvSpPr>
        <p:spPr bwMode="auto">
          <a:xfrm flipH="1" flipV="1">
            <a:off x="8440239" y="3253266"/>
            <a:ext cx="1709738" cy="1077913"/>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9" name="Rectangle 18"/>
          <p:cNvSpPr>
            <a:spLocks noChangeArrowheads="1"/>
          </p:cNvSpPr>
          <p:nvPr/>
        </p:nvSpPr>
        <p:spPr bwMode="auto">
          <a:xfrm flipH="1">
            <a:off x="10160296" y="4408966"/>
            <a:ext cx="21986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D</a:t>
            </a:r>
            <a:endParaRPr kumimoji="0" lang="en-US" sz="2000" b="1" i="0" u="none" strike="noStrike" cap="none" normalizeH="0" baseline="0" dirty="0" smtClean="0">
              <a:ln>
                <a:noFill/>
              </a:ln>
              <a:effectLst/>
              <a:latin typeface="Arial" pitchFamily="34" charset="0"/>
              <a:cs typeface="Arial" pitchFamily="34" charset="0"/>
            </a:endParaRPr>
          </a:p>
        </p:txBody>
      </p:sp>
      <p:sp>
        <p:nvSpPr>
          <p:cNvPr id="10" name="Rectangle 19"/>
          <p:cNvSpPr>
            <a:spLocks noChangeArrowheads="1"/>
          </p:cNvSpPr>
          <p:nvPr/>
        </p:nvSpPr>
        <p:spPr bwMode="auto">
          <a:xfrm>
            <a:off x="10654765" y="3174305"/>
            <a:ext cx="18594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C</a:t>
            </a:r>
            <a:endParaRPr kumimoji="0" lang="en-US" sz="2000" b="1" i="0" u="none" strike="noStrike" cap="none" normalizeH="0" baseline="0" dirty="0" smtClean="0">
              <a:ln>
                <a:noFill/>
              </a:ln>
              <a:effectLst/>
              <a:latin typeface="Arial" pitchFamily="34" charset="0"/>
              <a:cs typeface="Arial" pitchFamily="34" charset="0"/>
            </a:endParaRPr>
          </a:p>
        </p:txBody>
      </p:sp>
      <p:sp>
        <p:nvSpPr>
          <p:cNvPr id="11" name="Rectangle 21"/>
          <p:cNvSpPr>
            <a:spLocks noChangeArrowheads="1"/>
          </p:cNvSpPr>
          <p:nvPr/>
        </p:nvSpPr>
        <p:spPr bwMode="auto">
          <a:xfrm>
            <a:off x="8069783" y="3194012"/>
            <a:ext cx="18594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A</a:t>
            </a:r>
            <a:endParaRPr kumimoji="0" lang="en-US" sz="2000" b="1" i="0" u="none" strike="noStrike" cap="none" normalizeH="0" baseline="0" dirty="0" smtClean="0">
              <a:ln>
                <a:noFill/>
              </a:ln>
              <a:effectLst/>
              <a:latin typeface="Arial" pitchFamily="34" charset="0"/>
              <a:cs typeface="Arial" pitchFamily="34" charset="0"/>
            </a:endParaRPr>
          </a:p>
        </p:txBody>
      </p:sp>
      <p:grpSp>
        <p:nvGrpSpPr>
          <p:cNvPr id="12" name="Group 24"/>
          <p:cNvGrpSpPr>
            <a:grpSpLocks/>
          </p:cNvGrpSpPr>
          <p:nvPr/>
        </p:nvGrpSpPr>
        <p:grpSpPr bwMode="auto">
          <a:xfrm>
            <a:off x="9483226" y="3445353"/>
            <a:ext cx="38100" cy="38100"/>
            <a:chOff x="4279" y="2298"/>
            <a:chExt cx="24" cy="24"/>
          </a:xfrm>
        </p:grpSpPr>
        <p:sp>
          <p:nvSpPr>
            <p:cNvPr id="13" name="Oval 22"/>
            <p:cNvSpPr>
              <a:spLocks noChangeArrowheads="1"/>
            </p:cNvSpPr>
            <p:nvPr/>
          </p:nvSpPr>
          <p:spPr bwMode="auto">
            <a:xfrm>
              <a:off x="4279" y="2298"/>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14" name="Oval 23"/>
            <p:cNvSpPr>
              <a:spLocks noChangeArrowheads="1"/>
            </p:cNvSpPr>
            <p:nvPr/>
          </p:nvSpPr>
          <p:spPr bwMode="auto">
            <a:xfrm>
              <a:off x="4279" y="2298"/>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grpSp>
      <p:sp>
        <p:nvSpPr>
          <p:cNvPr id="15" name="TextBox 14"/>
          <p:cNvSpPr txBox="1"/>
          <p:nvPr/>
        </p:nvSpPr>
        <p:spPr>
          <a:xfrm>
            <a:off x="9540953" y="1919089"/>
            <a:ext cx="502660" cy="400110"/>
          </a:xfrm>
          <a:prstGeom prst="rect">
            <a:avLst/>
          </a:prstGeom>
          <a:noFill/>
          <a:ln>
            <a:solidFill>
              <a:schemeClr val="bg1"/>
            </a:solidFill>
          </a:ln>
        </p:spPr>
        <p:txBody>
          <a:bodyPr wrap="square" rtlCol="0">
            <a:spAutoFit/>
          </a:bodyPr>
          <a:lstStyle/>
          <a:p>
            <a:r>
              <a:rPr lang="en-US" sz="2000" b="1" dirty="0">
                <a:latin typeface="Times New Roman" pitchFamily="18" charset="0"/>
                <a:cs typeface="Times New Roman" pitchFamily="18" charset="0"/>
              </a:rPr>
              <a:t>B</a:t>
            </a:r>
          </a:p>
        </p:txBody>
      </p:sp>
      <p:sp>
        <p:nvSpPr>
          <p:cNvPr id="16" name="Arc 15"/>
          <p:cNvSpPr/>
          <p:nvPr/>
        </p:nvSpPr>
        <p:spPr>
          <a:xfrm rot="13927997">
            <a:off x="10421134" y="2890700"/>
            <a:ext cx="810305" cy="914400"/>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sp>
        <p:nvSpPr>
          <p:cNvPr id="17" name="Arc 16"/>
          <p:cNvSpPr/>
          <p:nvPr/>
        </p:nvSpPr>
        <p:spPr>
          <a:xfrm rot="3695952">
            <a:off x="7986740" y="2828930"/>
            <a:ext cx="810305" cy="914400"/>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sp>
        <p:nvSpPr>
          <p:cNvPr id="18" name="Arc 17"/>
          <p:cNvSpPr/>
          <p:nvPr/>
        </p:nvSpPr>
        <p:spPr>
          <a:xfrm rot="3006433">
            <a:off x="8170251" y="2955849"/>
            <a:ext cx="535642" cy="771392"/>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graphicFrame>
        <p:nvGraphicFramePr>
          <p:cNvPr id="19" name="Object 18"/>
          <p:cNvGraphicFramePr>
            <a:graphicFrameLocks noChangeAspect="1"/>
          </p:cNvGraphicFramePr>
          <p:nvPr>
            <p:extLst>
              <p:ext uri="{D42A27DB-BD31-4B8C-83A1-F6EECF244321}">
                <p14:modId xmlns:p14="http://schemas.microsoft.com/office/powerpoint/2010/main" val="2242635451"/>
              </p:ext>
            </p:extLst>
          </p:nvPr>
        </p:nvGraphicFramePr>
        <p:xfrm>
          <a:off x="8729163" y="3177860"/>
          <a:ext cx="114300" cy="177800"/>
        </p:xfrm>
        <a:graphic>
          <a:graphicData uri="http://schemas.openxmlformats.org/presentationml/2006/ole">
            <mc:AlternateContent xmlns:mc="http://schemas.openxmlformats.org/markup-compatibility/2006">
              <mc:Choice xmlns:v="urn:schemas-microsoft-com:vml" Requires="v">
                <p:oleObj spid="_x0000_s8196" name="Equation" r:id="rId3" imgW="114120" imgH="177480" progId="Equation.DSMT4">
                  <p:embed/>
                </p:oleObj>
              </mc:Choice>
              <mc:Fallback>
                <p:oleObj name="Equation" r:id="rId3" imgW="114120" imgH="177480" progId="Equation.DSMT4">
                  <p:embed/>
                  <p:pic>
                    <p:nvPicPr>
                      <p:cNvPr id="21" name="Object 20"/>
                      <p:cNvPicPr/>
                      <p:nvPr/>
                    </p:nvPicPr>
                    <p:blipFill>
                      <a:blip r:embed="rId4"/>
                      <a:stretch>
                        <a:fillRect/>
                      </a:stretch>
                    </p:blipFill>
                    <p:spPr>
                      <a:xfrm>
                        <a:off x="8729163" y="3177860"/>
                        <a:ext cx="114300" cy="177800"/>
                      </a:xfrm>
                      <a:prstGeom prst="rect">
                        <a:avLst/>
                      </a:prstGeom>
                    </p:spPr>
                  </p:pic>
                </p:oleObj>
              </mc:Fallback>
            </mc:AlternateContent>
          </a:graphicData>
        </a:graphic>
      </p:graphicFrame>
      <p:sp>
        <p:nvSpPr>
          <p:cNvPr id="20" name="TextBox 19"/>
          <p:cNvSpPr txBox="1"/>
          <p:nvPr/>
        </p:nvSpPr>
        <p:spPr>
          <a:xfrm>
            <a:off x="9632980" y="3253266"/>
            <a:ext cx="391006" cy="400110"/>
          </a:xfrm>
          <a:prstGeom prst="rect">
            <a:avLst/>
          </a:prstGeom>
          <a:noFill/>
          <a:ln>
            <a:solidFill>
              <a:schemeClr val="bg1"/>
            </a:solidFill>
          </a:ln>
        </p:spPr>
        <p:txBody>
          <a:bodyPr wrap="square" rtlCol="0">
            <a:spAutoFit/>
          </a:bodyPr>
          <a:lstStyle/>
          <a:p>
            <a:r>
              <a:rPr lang="vi-VN" sz="2000" b="1" dirty="0" smtClean="0">
                <a:latin typeface="Times New Roman" pitchFamily="18" charset="0"/>
                <a:cs typeface="Times New Roman" pitchFamily="18" charset="0"/>
              </a:rPr>
              <a:t>O</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3541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arn(inVertical)">
                                      <p:cBhvr>
                                        <p:cTn id="43" dur="500"/>
                                        <p:tgtEl>
                                          <p:spTgt spid="18"/>
                                        </p:tgtEl>
                                      </p:cBhvr>
                                    </p:animEffect>
                                  </p:childTnLst>
                                </p:cTn>
                              </p:par>
                              <p:par>
                                <p:cTn id="44" presetID="16" presetClass="entr" presetSubtype="21"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arn(inVertical)">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7650" y="1765227"/>
            <a:ext cx="5837317" cy="2677656"/>
            <a:chOff x="72354" y="2949844"/>
            <a:chExt cx="5837317" cy="2677656"/>
          </a:xfrm>
        </p:grpSpPr>
        <p:sp>
          <p:nvSpPr>
            <p:cNvPr id="5" name="TextBox 4"/>
            <p:cNvSpPr txBox="1"/>
            <p:nvPr/>
          </p:nvSpPr>
          <p:spPr>
            <a:xfrm>
              <a:off x="160805" y="2949844"/>
              <a:ext cx="5748866" cy="2677656"/>
            </a:xfrm>
            <a:prstGeom prst="rect">
              <a:avLst/>
            </a:prstGeom>
            <a:noFill/>
          </p:spPr>
          <p:txBody>
            <a:bodyPr wrap="square" rtlCol="0">
              <a:spAutoFit/>
            </a:bodyPr>
            <a:lstStyle/>
            <a:p>
              <a:r>
                <a:rPr lang="vi-VN" sz="2800" dirty="0" smtClean="0">
                  <a:latin typeface="+mj-lt"/>
                </a:rPr>
                <a:t>Xét (O) có</a:t>
              </a:r>
            </a:p>
            <a:p>
              <a:r>
                <a:rPr lang="en-US" sz="2800" dirty="0" smtClean="0">
                  <a:latin typeface="+mj-lt"/>
                </a:rPr>
                <a:t>		(</a:t>
              </a:r>
              <a:r>
                <a:rPr lang="vi-VN" sz="2800" dirty="0" smtClean="0">
                  <a:latin typeface="+mj-lt"/>
                  <a:cs typeface="Times New Roman" pitchFamily="18" charset="0"/>
                </a:rPr>
                <a:t>góc nội tiếp</a:t>
              </a:r>
              <a:r>
                <a:rPr lang="en-US" sz="2800" dirty="0" smtClean="0">
                  <a:latin typeface="+mj-lt"/>
                  <a:cs typeface="Times New Roman" pitchFamily="18" charset="0"/>
                </a:rPr>
                <a:t> </a:t>
              </a:r>
              <a:r>
                <a:rPr lang="en-US" sz="2800" dirty="0" err="1" smtClean="0">
                  <a:latin typeface="Times New Roman" pitchFamily="18" charset="0"/>
                  <a:cs typeface="Times New Roman" pitchFamily="18" charset="0"/>
                </a:rPr>
                <a:t>chắn</a:t>
              </a:r>
              <a:r>
                <a:rPr lang="en-US" sz="2800" dirty="0" smtClean="0">
                  <a:latin typeface="+mj-lt"/>
                </a:rPr>
                <a:t>          )</a:t>
              </a:r>
            </a:p>
            <a:p>
              <a:endParaRPr lang="en-US" sz="2800" dirty="0">
                <a:latin typeface="+mj-lt"/>
              </a:endParaRPr>
            </a:p>
            <a:p>
              <a:r>
                <a:rPr lang="en-US" sz="2800" dirty="0" smtClean="0">
                  <a:latin typeface="+mj-lt"/>
                </a:rPr>
                <a:t>		</a:t>
              </a:r>
              <a:r>
                <a:rPr lang="en-US" sz="2800" dirty="0">
                  <a:latin typeface="+mj-lt"/>
                </a:rPr>
                <a:t>(</a:t>
              </a:r>
              <a:r>
                <a:rPr lang="vi-VN" sz="2800" dirty="0">
                  <a:latin typeface="+mj-lt"/>
                </a:rPr>
                <a:t>góc nội tiếp</a:t>
              </a:r>
              <a:r>
                <a:rPr lang="en-US" sz="2800" dirty="0">
                  <a:latin typeface="+mj-lt"/>
                </a:rPr>
                <a:t> </a:t>
              </a:r>
              <a:r>
                <a:rPr lang="en-US" sz="2800" dirty="0" err="1">
                  <a:latin typeface="Times New Roman" pitchFamily="18" charset="0"/>
                  <a:cs typeface="Times New Roman" pitchFamily="18" charset="0"/>
                </a:rPr>
                <a:t>chắn</a:t>
              </a:r>
              <a:r>
                <a:rPr lang="en-US" sz="2800" dirty="0">
                  <a:latin typeface="+mj-lt"/>
                </a:rPr>
                <a:t>          </a:t>
              </a:r>
              <a:r>
                <a:rPr lang="en-US" sz="2800" dirty="0" smtClean="0">
                  <a:latin typeface="+mj-lt"/>
                </a:rPr>
                <a:t>)</a:t>
              </a:r>
              <a:endParaRPr lang="en-US" sz="2800" dirty="0">
                <a:latin typeface="+mj-lt"/>
              </a:endParaRPr>
            </a:p>
            <a:p>
              <a:endParaRPr lang="vi-VN" sz="2800" dirty="0">
                <a:latin typeface="+mj-lt"/>
              </a:endParaRPr>
            </a:p>
            <a:p>
              <a:endParaRPr lang="en-US" sz="28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436431330"/>
                </p:ext>
              </p:extLst>
            </p:nvPr>
          </p:nvGraphicFramePr>
          <p:xfrm>
            <a:off x="145379" y="3283292"/>
            <a:ext cx="1844675" cy="763588"/>
          </p:xfrm>
          <a:graphic>
            <a:graphicData uri="http://schemas.openxmlformats.org/presentationml/2006/ole">
              <mc:AlternateContent xmlns:mc="http://schemas.openxmlformats.org/markup-compatibility/2006">
                <mc:Choice xmlns:v="urn:schemas-microsoft-com:vml" Requires="v">
                  <p:oleObj spid="_x0000_s2546" name="Equation" r:id="rId3" imgW="952200" imgH="393480" progId="Equation.DSMT4">
                    <p:embed/>
                  </p:oleObj>
                </mc:Choice>
                <mc:Fallback>
                  <p:oleObj name="Equation" r:id="rId3" imgW="952200" imgH="393480" progId="Equation.DSMT4">
                    <p:embed/>
                    <p:pic>
                      <p:nvPicPr>
                        <p:cNvPr id="12" name="Object 11"/>
                        <p:cNvPicPr/>
                        <p:nvPr/>
                      </p:nvPicPr>
                      <p:blipFill>
                        <a:blip r:embed="rId4"/>
                        <a:stretch>
                          <a:fillRect/>
                        </a:stretch>
                      </p:blipFill>
                      <p:spPr>
                        <a:xfrm>
                          <a:off x="145379" y="3283292"/>
                          <a:ext cx="1844675" cy="76358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38839365"/>
                </p:ext>
              </p:extLst>
            </p:nvPr>
          </p:nvGraphicFramePr>
          <p:xfrm>
            <a:off x="4717524" y="3367294"/>
            <a:ext cx="729381" cy="468889"/>
          </p:xfrm>
          <a:graphic>
            <a:graphicData uri="http://schemas.openxmlformats.org/presentationml/2006/ole">
              <mc:AlternateContent xmlns:mc="http://schemas.openxmlformats.org/markup-compatibility/2006">
                <mc:Choice xmlns:v="urn:schemas-microsoft-com:vml" Requires="v">
                  <p:oleObj spid="_x0000_s2547" name="Equation" r:id="rId5" imgW="355320" imgH="228600" progId="Equation.DSMT4">
                    <p:embed/>
                  </p:oleObj>
                </mc:Choice>
                <mc:Fallback>
                  <p:oleObj name="Equation" r:id="rId5" imgW="355320" imgH="228600" progId="Equation.DSMT4">
                    <p:embed/>
                    <p:pic>
                      <p:nvPicPr>
                        <p:cNvPr id="16" name="Object 15"/>
                        <p:cNvPicPr/>
                        <p:nvPr/>
                      </p:nvPicPr>
                      <p:blipFill>
                        <a:blip r:embed="rId6"/>
                        <a:stretch>
                          <a:fillRect/>
                        </a:stretch>
                      </p:blipFill>
                      <p:spPr>
                        <a:xfrm>
                          <a:off x="4717524" y="3367294"/>
                          <a:ext cx="729381" cy="46888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6066305"/>
                </p:ext>
              </p:extLst>
            </p:nvPr>
          </p:nvGraphicFramePr>
          <p:xfrm>
            <a:off x="4680094" y="4216173"/>
            <a:ext cx="748706" cy="454572"/>
          </p:xfrm>
          <a:graphic>
            <a:graphicData uri="http://schemas.openxmlformats.org/presentationml/2006/ole">
              <mc:AlternateContent xmlns:mc="http://schemas.openxmlformats.org/markup-compatibility/2006">
                <mc:Choice xmlns:v="urn:schemas-microsoft-com:vml" Requires="v">
                  <p:oleObj spid="_x0000_s2548" name="Equation" r:id="rId7" imgW="355320" imgH="215640" progId="Equation.DSMT4">
                    <p:embed/>
                  </p:oleObj>
                </mc:Choice>
                <mc:Fallback>
                  <p:oleObj name="Equation" r:id="rId7" imgW="355320" imgH="215640" progId="Equation.DSMT4">
                    <p:embed/>
                    <p:pic>
                      <p:nvPicPr>
                        <p:cNvPr id="24" name="Object 23"/>
                        <p:cNvPicPr/>
                        <p:nvPr/>
                      </p:nvPicPr>
                      <p:blipFill>
                        <a:blip r:embed="rId8"/>
                        <a:stretch>
                          <a:fillRect/>
                        </a:stretch>
                      </p:blipFill>
                      <p:spPr>
                        <a:xfrm>
                          <a:off x="4680094" y="4216173"/>
                          <a:ext cx="748706" cy="45457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874579764"/>
                </p:ext>
              </p:extLst>
            </p:nvPr>
          </p:nvGraphicFramePr>
          <p:xfrm>
            <a:off x="72354" y="4135780"/>
            <a:ext cx="1930400" cy="809625"/>
          </p:xfrm>
          <a:graphic>
            <a:graphicData uri="http://schemas.openxmlformats.org/presentationml/2006/ole">
              <mc:AlternateContent xmlns:mc="http://schemas.openxmlformats.org/markup-compatibility/2006">
                <mc:Choice xmlns:v="urn:schemas-microsoft-com:vml" Requires="v">
                  <p:oleObj spid="_x0000_s2549" name="Equation" r:id="rId9" imgW="939600" imgH="393480" progId="Equation.DSMT4">
                    <p:embed/>
                  </p:oleObj>
                </mc:Choice>
                <mc:Fallback>
                  <p:oleObj name="Equation" r:id="rId9" imgW="939600" imgH="393480" progId="Equation.DSMT4">
                    <p:embed/>
                    <p:pic>
                      <p:nvPicPr>
                        <p:cNvPr id="25" name="Object 24"/>
                        <p:cNvPicPr/>
                        <p:nvPr/>
                      </p:nvPicPr>
                      <p:blipFill>
                        <a:blip r:embed="rId10"/>
                        <a:stretch>
                          <a:fillRect/>
                        </a:stretch>
                      </p:blipFill>
                      <p:spPr>
                        <a:xfrm>
                          <a:off x="72354" y="4135780"/>
                          <a:ext cx="1930400" cy="809625"/>
                        </a:xfrm>
                        <a:prstGeom prst="rect">
                          <a:avLst/>
                        </a:prstGeom>
                      </p:spPr>
                    </p:pic>
                  </p:oleObj>
                </mc:Fallback>
              </mc:AlternateContent>
            </a:graphicData>
          </a:graphic>
        </p:graphicFrame>
      </p:grpSp>
      <p:sp>
        <p:nvSpPr>
          <p:cNvPr id="10" name="TextBox 9"/>
          <p:cNvSpPr txBox="1"/>
          <p:nvPr/>
        </p:nvSpPr>
        <p:spPr>
          <a:xfrm>
            <a:off x="220009" y="5672667"/>
            <a:ext cx="5630458" cy="369332"/>
          </a:xfrm>
          <a:prstGeom prst="rect">
            <a:avLst/>
          </a:prstGeom>
          <a:noFill/>
          <a:ln>
            <a:noFill/>
          </a:ln>
        </p:spPr>
        <p:txBody>
          <a:bodyPr wrap="square" rtlCol="0">
            <a:spAutoFit/>
          </a:bodyPr>
          <a:lstStyle/>
          <a:p>
            <a:r>
              <a:rPr lang="en-US" dirty="0" smtClean="0"/>
              <a:t> </a:t>
            </a:r>
            <a:endParaRPr lang="en-US" dirty="0"/>
          </a:p>
        </p:txBody>
      </p:sp>
      <p:graphicFrame>
        <p:nvGraphicFramePr>
          <p:cNvPr id="11" name="Object 10"/>
          <p:cNvGraphicFramePr>
            <a:graphicFrameLocks noChangeAspect="1"/>
          </p:cNvGraphicFramePr>
          <p:nvPr>
            <p:extLst>
              <p:ext uri="{D42A27DB-BD31-4B8C-83A1-F6EECF244321}">
                <p14:modId xmlns:p14="http://schemas.microsoft.com/office/powerpoint/2010/main" val="4064159022"/>
              </p:ext>
            </p:extLst>
          </p:nvPr>
        </p:nvGraphicFramePr>
        <p:xfrm>
          <a:off x="306388" y="3851275"/>
          <a:ext cx="6124575" cy="960438"/>
        </p:xfrm>
        <a:graphic>
          <a:graphicData uri="http://schemas.openxmlformats.org/presentationml/2006/ole">
            <mc:AlternateContent xmlns:mc="http://schemas.openxmlformats.org/markup-compatibility/2006">
              <mc:Choice xmlns:v="urn:schemas-microsoft-com:vml" Requires="v">
                <p:oleObj spid="_x0000_s2550" name="Equation" r:id="rId11" imgW="2831760" imgH="444240" progId="Equation.DSMT4">
                  <p:embed/>
                </p:oleObj>
              </mc:Choice>
              <mc:Fallback>
                <p:oleObj name="Equation" r:id="rId11" imgW="2831760" imgH="444240" progId="Equation.DSMT4">
                  <p:embed/>
                  <p:pic>
                    <p:nvPicPr>
                      <p:cNvPr id="36" name="Object 35"/>
                      <p:cNvPicPr/>
                      <p:nvPr/>
                    </p:nvPicPr>
                    <p:blipFill>
                      <a:blip r:embed="rId12"/>
                      <a:stretch>
                        <a:fillRect/>
                      </a:stretch>
                    </p:blipFill>
                    <p:spPr>
                      <a:xfrm>
                        <a:off x="306388" y="3851275"/>
                        <a:ext cx="6124575" cy="960438"/>
                      </a:xfrm>
                      <a:prstGeom prst="rect">
                        <a:avLst/>
                      </a:prstGeom>
                    </p:spPr>
                  </p:pic>
                </p:oleObj>
              </mc:Fallback>
            </mc:AlternateContent>
          </a:graphicData>
        </a:graphic>
      </p:graphicFrame>
      <p:sp>
        <p:nvSpPr>
          <p:cNvPr id="16" name="TextBox 15"/>
          <p:cNvSpPr txBox="1"/>
          <p:nvPr/>
        </p:nvSpPr>
        <p:spPr>
          <a:xfrm>
            <a:off x="220009" y="5042780"/>
            <a:ext cx="540482" cy="461665"/>
          </a:xfrm>
          <a:prstGeom prst="rect">
            <a:avLst/>
          </a:prstGeom>
          <a:noFill/>
          <a:ln>
            <a:noFill/>
          </a:ln>
        </p:spPr>
        <p:txBody>
          <a:bodyPr wrap="square" rtlCol="0">
            <a:spAutoFit/>
          </a:bodyPr>
          <a:lstStyle/>
          <a:p>
            <a:r>
              <a:rPr lang="vi-VN" sz="2400" dirty="0" smtClean="0">
                <a:latin typeface="Times New Roman" pitchFamily="18" charset="0"/>
                <a:cs typeface="Times New Roman" pitchFamily="18" charset="0"/>
              </a:rPr>
              <a:t>Có </a:t>
            </a:r>
            <a:endParaRPr lang="en-US" sz="2400" dirty="0">
              <a:latin typeface="Times New Roman" pitchFamily="18" charset="0"/>
              <a:cs typeface="Times New Roman" pitchFamily="18"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783008862"/>
              </p:ext>
            </p:extLst>
          </p:nvPr>
        </p:nvGraphicFramePr>
        <p:xfrm>
          <a:off x="760491" y="4828300"/>
          <a:ext cx="8012317" cy="676145"/>
        </p:xfrm>
        <a:graphic>
          <a:graphicData uri="http://schemas.openxmlformats.org/presentationml/2006/ole">
            <mc:AlternateContent xmlns:mc="http://schemas.openxmlformats.org/markup-compatibility/2006">
              <mc:Choice xmlns:v="urn:schemas-microsoft-com:vml" Requires="v">
                <p:oleObj spid="_x0000_s2551" name="Equation" r:id="rId13" imgW="3009600" imgH="253800" progId="Equation.DSMT4">
                  <p:embed/>
                </p:oleObj>
              </mc:Choice>
              <mc:Fallback>
                <p:oleObj name="Equation" r:id="rId13" imgW="3009600" imgH="253800" progId="Equation.DSMT4">
                  <p:embed/>
                  <p:pic>
                    <p:nvPicPr>
                      <p:cNvPr id="40" name="Object 39"/>
                      <p:cNvPicPr/>
                      <p:nvPr/>
                    </p:nvPicPr>
                    <p:blipFill>
                      <a:blip r:embed="rId14"/>
                      <a:stretch>
                        <a:fillRect/>
                      </a:stretch>
                    </p:blipFill>
                    <p:spPr>
                      <a:xfrm>
                        <a:off x="760491" y="4828300"/>
                        <a:ext cx="8012317" cy="67614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60869990"/>
              </p:ext>
            </p:extLst>
          </p:nvPr>
        </p:nvGraphicFramePr>
        <p:xfrm>
          <a:off x="3209611" y="5448049"/>
          <a:ext cx="4784600" cy="593950"/>
        </p:xfrm>
        <a:graphic>
          <a:graphicData uri="http://schemas.openxmlformats.org/presentationml/2006/ole">
            <mc:AlternateContent xmlns:mc="http://schemas.openxmlformats.org/markup-compatibility/2006">
              <mc:Choice xmlns:v="urn:schemas-microsoft-com:vml" Requires="v">
                <p:oleObj spid="_x0000_s2552" name="Equation" r:id="rId15" imgW="1841400" imgH="228600" progId="Equation.DSMT4">
                  <p:embed/>
                </p:oleObj>
              </mc:Choice>
              <mc:Fallback>
                <p:oleObj name="Equation" r:id="rId15" imgW="1841400" imgH="228600" progId="Equation.DSMT4">
                  <p:embed/>
                  <p:pic>
                    <p:nvPicPr>
                      <p:cNvPr id="42" name="Object 41"/>
                      <p:cNvPicPr/>
                      <p:nvPr/>
                    </p:nvPicPr>
                    <p:blipFill>
                      <a:blip r:embed="rId16"/>
                      <a:stretch>
                        <a:fillRect/>
                      </a:stretch>
                    </p:blipFill>
                    <p:spPr>
                      <a:xfrm>
                        <a:off x="3209611" y="5448049"/>
                        <a:ext cx="4784600" cy="593950"/>
                      </a:xfrm>
                      <a:prstGeom prst="rect">
                        <a:avLst/>
                      </a:prstGeom>
                    </p:spPr>
                  </p:pic>
                </p:oleObj>
              </mc:Fallback>
            </mc:AlternateContent>
          </a:graphicData>
        </a:graphic>
      </p:graphicFrame>
      <p:sp>
        <p:nvSpPr>
          <p:cNvPr id="19" name="TextBox 18"/>
          <p:cNvSpPr txBox="1"/>
          <p:nvPr/>
        </p:nvSpPr>
        <p:spPr>
          <a:xfrm>
            <a:off x="1874064" y="3882226"/>
            <a:ext cx="583948"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sđ</a:t>
            </a:r>
            <a:endParaRPr lang="en-US" sz="2800" dirty="0">
              <a:latin typeface="Times New Roman" pitchFamily="18" charset="0"/>
              <a:cs typeface="Times New Roman" pitchFamily="18" charset="0"/>
            </a:endParaRPr>
          </a:p>
        </p:txBody>
      </p:sp>
      <p:sp>
        <p:nvSpPr>
          <p:cNvPr id="20" name="TextBox 19"/>
          <p:cNvSpPr txBox="1"/>
          <p:nvPr/>
        </p:nvSpPr>
        <p:spPr>
          <a:xfrm>
            <a:off x="3314646" y="3864120"/>
            <a:ext cx="583948"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sđ</a:t>
            </a:r>
            <a:endParaRPr lang="en-US" sz="2800" dirty="0">
              <a:latin typeface="Times New Roman" pitchFamily="18" charset="0"/>
              <a:cs typeface="Times New Roman" pitchFamily="18" charset="0"/>
            </a:endParaRPr>
          </a:p>
        </p:txBody>
      </p:sp>
      <p:sp>
        <p:nvSpPr>
          <p:cNvPr id="21" name="TextBox 20"/>
          <p:cNvSpPr txBox="1"/>
          <p:nvPr/>
        </p:nvSpPr>
        <p:spPr>
          <a:xfrm>
            <a:off x="1053973" y="3048203"/>
            <a:ext cx="583948"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sđ</a:t>
            </a:r>
            <a:endParaRPr lang="en-US" sz="2800" dirty="0">
              <a:latin typeface="Times New Roman" pitchFamily="18" charset="0"/>
              <a:cs typeface="Times New Roman" pitchFamily="18" charset="0"/>
            </a:endParaRPr>
          </a:p>
        </p:txBody>
      </p:sp>
      <p:sp>
        <p:nvSpPr>
          <p:cNvPr id="22" name="TextBox 21"/>
          <p:cNvSpPr txBox="1"/>
          <p:nvPr/>
        </p:nvSpPr>
        <p:spPr>
          <a:xfrm>
            <a:off x="1065289" y="2183645"/>
            <a:ext cx="583948" cy="523220"/>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sđ</a:t>
            </a:r>
            <a:endParaRPr lang="en-US" sz="2800" dirty="0">
              <a:latin typeface="Times New Roman" pitchFamily="18" charset="0"/>
              <a:cs typeface="Times New Roman" pitchFamily="18" charset="0"/>
            </a:endParaRPr>
          </a:p>
        </p:txBody>
      </p:sp>
      <p:sp>
        <p:nvSpPr>
          <p:cNvPr id="23" name="Oval 7"/>
          <p:cNvSpPr>
            <a:spLocks noChangeArrowheads="1"/>
          </p:cNvSpPr>
          <p:nvPr/>
        </p:nvSpPr>
        <p:spPr bwMode="auto">
          <a:xfrm>
            <a:off x="8419601" y="2380141"/>
            <a:ext cx="2165350" cy="2166938"/>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4" name="Line 8"/>
          <p:cNvSpPr>
            <a:spLocks noChangeShapeType="1"/>
          </p:cNvSpPr>
          <p:nvPr/>
        </p:nvSpPr>
        <p:spPr bwMode="auto">
          <a:xfrm flipV="1">
            <a:off x="8440239" y="2405541"/>
            <a:ext cx="1296988" cy="847725"/>
          </a:xfrm>
          <a:prstGeom prst="line">
            <a:avLst/>
          </a:prstGeom>
          <a:ln w="28575">
            <a:solidFill>
              <a:schemeClr val="tx1"/>
            </a:solidFill>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b="1"/>
          </a:p>
        </p:txBody>
      </p:sp>
      <p:sp>
        <p:nvSpPr>
          <p:cNvPr id="25" name="Line 9"/>
          <p:cNvSpPr>
            <a:spLocks noChangeShapeType="1"/>
          </p:cNvSpPr>
          <p:nvPr/>
        </p:nvSpPr>
        <p:spPr bwMode="auto">
          <a:xfrm>
            <a:off x="9737226" y="2405541"/>
            <a:ext cx="846138" cy="1001713"/>
          </a:xfrm>
          <a:prstGeom prst="line">
            <a:avLst/>
          </a:prstGeom>
          <a:ln w="28575">
            <a:solidFill>
              <a:schemeClr val="tx1"/>
            </a:solidFill>
            <a:headEnd/>
            <a:tailEn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b="1"/>
          </a:p>
        </p:txBody>
      </p:sp>
      <p:sp>
        <p:nvSpPr>
          <p:cNvPr id="26" name="Line 10"/>
          <p:cNvSpPr>
            <a:spLocks noChangeShapeType="1"/>
          </p:cNvSpPr>
          <p:nvPr/>
        </p:nvSpPr>
        <p:spPr bwMode="auto">
          <a:xfrm flipH="1">
            <a:off x="10160295" y="3407254"/>
            <a:ext cx="433388" cy="9239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7" name="Line 11"/>
          <p:cNvSpPr>
            <a:spLocks noChangeShapeType="1"/>
          </p:cNvSpPr>
          <p:nvPr/>
        </p:nvSpPr>
        <p:spPr bwMode="auto">
          <a:xfrm flipH="1" flipV="1">
            <a:off x="8440239" y="3253266"/>
            <a:ext cx="1709738" cy="1077913"/>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28" name="Rectangle 18"/>
          <p:cNvSpPr>
            <a:spLocks noChangeArrowheads="1"/>
          </p:cNvSpPr>
          <p:nvPr/>
        </p:nvSpPr>
        <p:spPr bwMode="auto">
          <a:xfrm flipH="1">
            <a:off x="10160296" y="4408966"/>
            <a:ext cx="21986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D</a:t>
            </a:r>
            <a:endParaRPr kumimoji="0" lang="en-US" sz="2000" b="1" i="0" u="none" strike="noStrike" cap="none" normalizeH="0" baseline="0" dirty="0" smtClean="0">
              <a:ln>
                <a:noFill/>
              </a:ln>
              <a:effectLst/>
              <a:latin typeface="Arial" pitchFamily="34" charset="0"/>
              <a:cs typeface="Arial" pitchFamily="34" charset="0"/>
            </a:endParaRPr>
          </a:p>
        </p:txBody>
      </p:sp>
      <p:sp>
        <p:nvSpPr>
          <p:cNvPr id="29" name="Rectangle 19"/>
          <p:cNvSpPr>
            <a:spLocks noChangeArrowheads="1"/>
          </p:cNvSpPr>
          <p:nvPr/>
        </p:nvSpPr>
        <p:spPr bwMode="auto">
          <a:xfrm>
            <a:off x="10654765" y="3174305"/>
            <a:ext cx="18594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C</a:t>
            </a:r>
            <a:endParaRPr kumimoji="0" lang="en-US" sz="2000" b="1" i="0" u="none" strike="noStrike" cap="none" normalizeH="0" baseline="0" dirty="0" smtClean="0">
              <a:ln>
                <a:noFill/>
              </a:ln>
              <a:effectLst/>
              <a:latin typeface="Arial" pitchFamily="34" charset="0"/>
              <a:cs typeface="Arial" pitchFamily="34" charset="0"/>
            </a:endParaRPr>
          </a:p>
        </p:txBody>
      </p:sp>
      <p:sp>
        <p:nvSpPr>
          <p:cNvPr id="30" name="Rectangle 21"/>
          <p:cNvSpPr>
            <a:spLocks noChangeArrowheads="1"/>
          </p:cNvSpPr>
          <p:nvPr/>
        </p:nvSpPr>
        <p:spPr bwMode="auto">
          <a:xfrm>
            <a:off x="8069783" y="3194012"/>
            <a:ext cx="18594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A</a:t>
            </a:r>
            <a:endParaRPr kumimoji="0" lang="en-US" sz="2000" b="1" i="0" u="none" strike="noStrike" cap="none" normalizeH="0" baseline="0" dirty="0" smtClean="0">
              <a:ln>
                <a:noFill/>
              </a:ln>
              <a:effectLst/>
              <a:latin typeface="Arial" pitchFamily="34" charset="0"/>
              <a:cs typeface="Arial" pitchFamily="34" charset="0"/>
            </a:endParaRPr>
          </a:p>
        </p:txBody>
      </p:sp>
      <p:grpSp>
        <p:nvGrpSpPr>
          <p:cNvPr id="31" name="Group 24"/>
          <p:cNvGrpSpPr>
            <a:grpSpLocks/>
          </p:cNvGrpSpPr>
          <p:nvPr/>
        </p:nvGrpSpPr>
        <p:grpSpPr bwMode="auto">
          <a:xfrm>
            <a:off x="9483226" y="3445353"/>
            <a:ext cx="38100" cy="38100"/>
            <a:chOff x="4279" y="2298"/>
            <a:chExt cx="24" cy="24"/>
          </a:xfrm>
        </p:grpSpPr>
        <p:sp>
          <p:nvSpPr>
            <p:cNvPr id="32" name="Oval 22"/>
            <p:cNvSpPr>
              <a:spLocks noChangeArrowheads="1"/>
            </p:cNvSpPr>
            <p:nvPr/>
          </p:nvSpPr>
          <p:spPr bwMode="auto">
            <a:xfrm>
              <a:off x="4279" y="2298"/>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33" name="Oval 23"/>
            <p:cNvSpPr>
              <a:spLocks noChangeArrowheads="1"/>
            </p:cNvSpPr>
            <p:nvPr/>
          </p:nvSpPr>
          <p:spPr bwMode="auto">
            <a:xfrm>
              <a:off x="4279" y="2298"/>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grpSp>
      <p:sp>
        <p:nvSpPr>
          <p:cNvPr id="34" name="TextBox 33"/>
          <p:cNvSpPr txBox="1"/>
          <p:nvPr/>
        </p:nvSpPr>
        <p:spPr>
          <a:xfrm>
            <a:off x="9540953" y="1919089"/>
            <a:ext cx="502660" cy="400110"/>
          </a:xfrm>
          <a:prstGeom prst="rect">
            <a:avLst/>
          </a:prstGeom>
          <a:noFill/>
          <a:ln>
            <a:solidFill>
              <a:schemeClr val="bg1"/>
            </a:solidFill>
          </a:ln>
        </p:spPr>
        <p:txBody>
          <a:bodyPr wrap="square" rtlCol="0">
            <a:spAutoFit/>
          </a:bodyPr>
          <a:lstStyle/>
          <a:p>
            <a:r>
              <a:rPr lang="en-US" sz="2000" b="1" dirty="0">
                <a:latin typeface="Times New Roman" pitchFamily="18" charset="0"/>
                <a:cs typeface="Times New Roman" pitchFamily="18" charset="0"/>
              </a:rPr>
              <a:t>B</a:t>
            </a:r>
          </a:p>
        </p:txBody>
      </p:sp>
      <p:sp>
        <p:nvSpPr>
          <p:cNvPr id="35" name="Arc 34"/>
          <p:cNvSpPr/>
          <p:nvPr/>
        </p:nvSpPr>
        <p:spPr>
          <a:xfrm rot="13927997">
            <a:off x="10421134" y="2890700"/>
            <a:ext cx="810305" cy="914400"/>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sp>
        <p:nvSpPr>
          <p:cNvPr id="36" name="Arc 35"/>
          <p:cNvSpPr/>
          <p:nvPr/>
        </p:nvSpPr>
        <p:spPr>
          <a:xfrm rot="3695952">
            <a:off x="7986740" y="2828930"/>
            <a:ext cx="810305" cy="914400"/>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sp>
        <p:nvSpPr>
          <p:cNvPr id="37" name="Arc 36"/>
          <p:cNvSpPr/>
          <p:nvPr/>
        </p:nvSpPr>
        <p:spPr>
          <a:xfrm rot="3006433">
            <a:off x="8170251" y="2955849"/>
            <a:ext cx="535642" cy="771392"/>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graphicFrame>
        <p:nvGraphicFramePr>
          <p:cNvPr id="38" name="Object 37"/>
          <p:cNvGraphicFramePr>
            <a:graphicFrameLocks noChangeAspect="1"/>
          </p:cNvGraphicFramePr>
          <p:nvPr>
            <p:extLst>
              <p:ext uri="{D42A27DB-BD31-4B8C-83A1-F6EECF244321}">
                <p14:modId xmlns:p14="http://schemas.microsoft.com/office/powerpoint/2010/main" val="3389321381"/>
              </p:ext>
            </p:extLst>
          </p:nvPr>
        </p:nvGraphicFramePr>
        <p:xfrm>
          <a:off x="8729163" y="3177860"/>
          <a:ext cx="114300" cy="177800"/>
        </p:xfrm>
        <a:graphic>
          <a:graphicData uri="http://schemas.openxmlformats.org/presentationml/2006/ole">
            <mc:AlternateContent xmlns:mc="http://schemas.openxmlformats.org/markup-compatibility/2006">
              <mc:Choice xmlns:v="urn:schemas-microsoft-com:vml" Requires="v">
                <p:oleObj spid="_x0000_s2553" name="Equation" r:id="rId17" imgW="114120" imgH="177480" progId="Equation.DSMT4">
                  <p:embed/>
                </p:oleObj>
              </mc:Choice>
              <mc:Fallback>
                <p:oleObj name="Equation" r:id="rId17" imgW="114120" imgH="177480" progId="Equation.DSMT4">
                  <p:embed/>
                  <p:pic>
                    <p:nvPicPr>
                      <p:cNvPr id="21" name="Object 20"/>
                      <p:cNvPicPr/>
                      <p:nvPr/>
                    </p:nvPicPr>
                    <p:blipFill>
                      <a:blip r:embed="rId18"/>
                      <a:stretch>
                        <a:fillRect/>
                      </a:stretch>
                    </p:blipFill>
                    <p:spPr>
                      <a:xfrm>
                        <a:off x="8729163" y="3177860"/>
                        <a:ext cx="114300" cy="177800"/>
                      </a:xfrm>
                      <a:prstGeom prst="rect">
                        <a:avLst/>
                      </a:prstGeom>
                    </p:spPr>
                  </p:pic>
                </p:oleObj>
              </mc:Fallback>
            </mc:AlternateContent>
          </a:graphicData>
        </a:graphic>
      </p:graphicFrame>
      <p:sp>
        <p:nvSpPr>
          <p:cNvPr id="39" name="TextBox 38"/>
          <p:cNvSpPr txBox="1"/>
          <p:nvPr/>
        </p:nvSpPr>
        <p:spPr>
          <a:xfrm>
            <a:off x="9632980" y="3253266"/>
            <a:ext cx="391006" cy="400110"/>
          </a:xfrm>
          <a:prstGeom prst="rect">
            <a:avLst/>
          </a:prstGeom>
          <a:noFill/>
          <a:ln>
            <a:solidFill>
              <a:schemeClr val="bg1"/>
            </a:solidFill>
          </a:ln>
        </p:spPr>
        <p:txBody>
          <a:bodyPr wrap="square" rtlCol="0">
            <a:spAutoFit/>
          </a:bodyPr>
          <a:lstStyle/>
          <a:p>
            <a:r>
              <a:rPr lang="vi-VN" sz="2000" b="1" dirty="0" smtClean="0">
                <a:latin typeface="Times New Roman" pitchFamily="18" charset="0"/>
                <a:cs typeface="Times New Roman" pitchFamily="18" charset="0"/>
              </a:rPr>
              <a:t>O</a:t>
            </a:r>
            <a:endParaRPr lang="en-US" sz="2000" b="1" dirty="0">
              <a:latin typeface="Times New Roman" pitchFamily="18" charset="0"/>
              <a:cs typeface="Times New Roman" pitchFamily="18" charset="0"/>
            </a:endParaRPr>
          </a:p>
        </p:txBody>
      </p:sp>
      <p:sp>
        <p:nvSpPr>
          <p:cNvPr id="2" name="Rectangle 1"/>
          <p:cNvSpPr/>
          <p:nvPr/>
        </p:nvSpPr>
        <p:spPr>
          <a:xfrm>
            <a:off x="2551772" y="915032"/>
            <a:ext cx="2129109" cy="523220"/>
          </a:xfrm>
          <a:prstGeom prst="rect">
            <a:avLst/>
          </a:prstGeom>
        </p:spPr>
        <p:txBody>
          <a:bodyPr wrap="none">
            <a:spAutoFit/>
          </a:bodyPr>
          <a:lstStyle/>
          <a:p>
            <a:r>
              <a:rPr lang="en-US" sz="2800" b="1" smtClean="0">
                <a:solidFill>
                  <a:srgbClr val="FF0000"/>
                </a:solidFill>
                <a:latin typeface="Times New Roman" panose="02020603050405020304" pitchFamily="18" charset="0"/>
                <a:cs typeface="Times New Roman" panose="02020603050405020304" pitchFamily="18" charset="0"/>
              </a:rPr>
              <a:t>Chứng minh</a:t>
            </a:r>
            <a:endParaRPr lang="en-US" sz="2800"/>
          </a:p>
        </p:txBody>
      </p:sp>
    </p:spTree>
    <p:extLst>
      <p:ext uri="{BB962C8B-B14F-4D97-AF65-F5344CB8AC3E}">
        <p14:creationId xmlns:p14="http://schemas.microsoft.com/office/powerpoint/2010/main" val="1747910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13509" y="300445"/>
            <a:ext cx="128407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b="1">
                <a:latin typeface="Times New Roman" panose="02020603050405020304" pitchFamily="18" charset="0"/>
              </a:rPr>
              <a:t>Bài </a:t>
            </a:r>
            <a:r>
              <a:rPr lang="en-US" altLang="en-US" sz="2600" b="1" smtClean="0">
                <a:latin typeface="Times New Roman" panose="02020603050405020304" pitchFamily="18" charset="0"/>
              </a:rPr>
              <a:t>2: </a:t>
            </a:r>
            <a:r>
              <a:rPr lang="vi-VN" altLang="en-US" sz="2600" smtClean="0">
                <a:solidFill>
                  <a:srgbClr val="000000"/>
                </a:solidFill>
                <a:latin typeface="Times New Roman" panose="02020603050405020304" pitchFamily="18" charset="0"/>
              </a:rPr>
              <a:t>Biết </a:t>
            </a:r>
            <a:r>
              <a:rPr lang="vi-VN" altLang="en-US" sz="2600">
                <a:solidFill>
                  <a:srgbClr val="000000"/>
                </a:solidFill>
                <a:latin typeface="Times New Roman" panose="02020603050405020304" pitchFamily="18" charset="0"/>
              </a:rPr>
              <a:t>ABCD là tứ giác nội tiếp. Hãy điền vào ô trống trong bảng </a:t>
            </a:r>
            <a:r>
              <a:rPr lang="vi-VN" altLang="en-US" sz="2600" smtClean="0">
                <a:solidFill>
                  <a:srgbClr val="000000"/>
                </a:solidFill>
                <a:latin typeface="Times New Roman" panose="02020603050405020304" pitchFamily="18" charset="0"/>
              </a:rPr>
              <a:t>sau</a:t>
            </a:r>
            <a:r>
              <a:rPr lang="en-US" altLang="en-US" sz="2600" smtClean="0">
                <a:solidFill>
                  <a:srgbClr val="000000"/>
                </a:solidFill>
                <a:latin typeface="Times New Roman" panose="02020603050405020304" pitchFamily="18" charset="0"/>
              </a:rPr>
              <a:t> (nếu có thể):</a:t>
            </a:r>
            <a:endParaRPr lang="vi-VN" altLang="en-US" sz="2600" b="1">
              <a:solidFill>
                <a:srgbClr val="0000FF"/>
              </a:solidFill>
              <a:latin typeface="Times New Roman" panose="02020603050405020304" pitchFamily="18" charset="0"/>
            </a:endParaRPr>
          </a:p>
        </p:txBody>
      </p:sp>
      <p:sp>
        <p:nvSpPr>
          <p:cNvPr id="8" name="Line 121"/>
          <p:cNvSpPr>
            <a:spLocks noChangeShapeType="1"/>
          </p:cNvSpPr>
          <p:nvPr/>
        </p:nvSpPr>
        <p:spPr bwMode="auto">
          <a:xfrm>
            <a:off x="2956559" y="1410789"/>
            <a:ext cx="2571750" cy="10477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122"/>
          <p:cNvSpPr txBox="1">
            <a:spLocks noChangeArrowheads="1"/>
          </p:cNvSpPr>
          <p:nvPr/>
        </p:nvSpPr>
        <p:spPr bwMode="auto">
          <a:xfrm>
            <a:off x="3718559" y="1334589"/>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NI-Times" pitchFamily="2" charset="0"/>
              </a:rPr>
              <a:t>Tröôøng hôïp</a:t>
            </a:r>
            <a:endParaRPr lang="en-US" altLang="en-US" sz="2400" b="1" i="1">
              <a:latin typeface="VNI-Times" pitchFamily="2" charset="0"/>
            </a:endParaRPr>
          </a:p>
        </p:txBody>
      </p:sp>
      <p:sp>
        <p:nvSpPr>
          <p:cNvPr id="10" name="Text Box 123"/>
          <p:cNvSpPr txBox="1">
            <a:spLocks noChangeArrowheads="1"/>
          </p:cNvSpPr>
          <p:nvPr/>
        </p:nvSpPr>
        <p:spPr bwMode="auto">
          <a:xfrm>
            <a:off x="3261359" y="1867989"/>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NI-Times" pitchFamily="2" charset="0"/>
              </a:rPr>
              <a:t>Goùc</a:t>
            </a:r>
            <a:endParaRPr lang="en-US" altLang="en-US" sz="2400" b="1" i="1">
              <a:latin typeface="VNI-Times" pitchFamily="2" charset="0"/>
            </a:endParaRPr>
          </a:p>
        </p:txBody>
      </p:sp>
      <p:graphicFrame>
        <p:nvGraphicFramePr>
          <p:cNvPr id="11" name="Group 580"/>
          <p:cNvGraphicFramePr>
            <a:graphicFrameLocks noGrp="1"/>
          </p:cNvGraphicFramePr>
          <p:nvPr>
            <p:ph sz="half" idx="1"/>
            <p:extLst>
              <p:ext uri="{D42A27DB-BD31-4B8C-83A1-F6EECF244321}">
                <p14:modId xmlns:p14="http://schemas.microsoft.com/office/powerpoint/2010/main" val="1933198975"/>
              </p:ext>
            </p:extLst>
          </p:nvPr>
        </p:nvGraphicFramePr>
        <p:xfrm>
          <a:off x="3032759" y="1410789"/>
          <a:ext cx="6364288" cy="4622800"/>
        </p:xfrm>
        <a:graphic>
          <a:graphicData uri="http://schemas.openxmlformats.org/drawingml/2006/table">
            <a:tbl>
              <a:tblPr/>
              <a:tblGrid>
                <a:gridCol w="2482850">
                  <a:extLst>
                    <a:ext uri="{9D8B030D-6E8A-4147-A177-3AD203B41FA5}">
                      <a16:colId xmlns:a16="http://schemas.microsoft.com/office/drawing/2014/main" val="20000"/>
                    </a:ext>
                  </a:extLst>
                </a:gridCol>
                <a:gridCol w="102235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012825">
                  <a:extLst>
                    <a:ext uri="{9D8B030D-6E8A-4147-A177-3AD203B41FA5}">
                      <a16:colId xmlns:a16="http://schemas.microsoft.com/office/drawing/2014/main" val="20003"/>
                    </a:ext>
                  </a:extLst>
                </a:gridCol>
                <a:gridCol w="931863">
                  <a:extLst>
                    <a:ext uri="{9D8B030D-6E8A-4147-A177-3AD203B41FA5}">
                      <a16:colId xmlns:a16="http://schemas.microsoft.com/office/drawing/2014/main" val="20004"/>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9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89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12" name="Object 185"/>
          <p:cNvGraphicFramePr>
            <a:graphicFrameLocks noChangeAspect="1"/>
          </p:cNvGraphicFramePr>
          <p:nvPr>
            <p:extLst>
              <p:ext uri="{D42A27DB-BD31-4B8C-83A1-F6EECF244321}">
                <p14:modId xmlns:p14="http://schemas.microsoft.com/office/powerpoint/2010/main" val="4175039371"/>
              </p:ext>
            </p:extLst>
          </p:nvPr>
        </p:nvGraphicFramePr>
        <p:xfrm>
          <a:off x="3947159" y="2477589"/>
          <a:ext cx="581025" cy="760413"/>
        </p:xfrm>
        <a:graphic>
          <a:graphicData uri="http://schemas.openxmlformats.org/presentationml/2006/ole">
            <mc:AlternateContent xmlns:mc="http://schemas.openxmlformats.org/markup-compatibility/2006">
              <mc:Choice xmlns:v="urn:schemas-microsoft-com:vml" Requires="v">
                <p:oleObj spid="_x0000_s4074" name="Equation" r:id="rId3" imgW="164885" imgH="215619" progId="Equation.DSMT4">
                  <p:embed/>
                </p:oleObj>
              </mc:Choice>
              <mc:Fallback>
                <p:oleObj name="Equation" r:id="rId3" imgW="164885" imgH="215619" progId="Equation.DSMT4">
                  <p:embed/>
                  <p:pic>
                    <p:nvPicPr>
                      <p:cNvPr id="7227" name="Object 1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7159" y="2477589"/>
                        <a:ext cx="581025"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193"/>
          <p:cNvGraphicFramePr>
            <a:graphicFrameLocks noChangeAspect="1"/>
          </p:cNvGraphicFramePr>
          <p:nvPr>
            <p:extLst>
              <p:ext uri="{D42A27DB-BD31-4B8C-83A1-F6EECF244321}">
                <p14:modId xmlns:p14="http://schemas.microsoft.com/office/powerpoint/2010/main" val="1096445565"/>
              </p:ext>
            </p:extLst>
          </p:nvPr>
        </p:nvGraphicFramePr>
        <p:xfrm>
          <a:off x="3969384" y="3391989"/>
          <a:ext cx="536575" cy="760413"/>
        </p:xfrm>
        <a:graphic>
          <a:graphicData uri="http://schemas.openxmlformats.org/presentationml/2006/ole">
            <mc:AlternateContent xmlns:mc="http://schemas.openxmlformats.org/markup-compatibility/2006">
              <mc:Choice xmlns:v="urn:schemas-microsoft-com:vml" Requires="v">
                <p:oleObj spid="_x0000_s4075" name="Equation" r:id="rId5" imgW="152268" imgH="215713" progId="Equation.DSMT4">
                  <p:embed/>
                </p:oleObj>
              </mc:Choice>
              <mc:Fallback>
                <p:oleObj name="Equation" r:id="rId5" imgW="152268" imgH="215713" progId="Equation.DSMT4">
                  <p:embed/>
                  <p:pic>
                    <p:nvPicPr>
                      <p:cNvPr id="7228" name="Object 1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384" y="3391989"/>
                        <a:ext cx="536575"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94"/>
          <p:cNvGraphicFramePr>
            <a:graphicFrameLocks noChangeAspect="1"/>
          </p:cNvGraphicFramePr>
          <p:nvPr>
            <p:extLst>
              <p:ext uri="{D42A27DB-BD31-4B8C-83A1-F6EECF244321}">
                <p14:modId xmlns:p14="http://schemas.microsoft.com/office/powerpoint/2010/main" val="726342320"/>
              </p:ext>
            </p:extLst>
          </p:nvPr>
        </p:nvGraphicFramePr>
        <p:xfrm>
          <a:off x="3969384" y="4284164"/>
          <a:ext cx="536575" cy="804863"/>
        </p:xfrm>
        <a:graphic>
          <a:graphicData uri="http://schemas.openxmlformats.org/presentationml/2006/ole">
            <mc:AlternateContent xmlns:mc="http://schemas.openxmlformats.org/markup-compatibility/2006">
              <mc:Choice xmlns:v="urn:schemas-microsoft-com:vml" Requires="v">
                <p:oleObj spid="_x0000_s4076" name="Equation" r:id="rId7" imgW="152334" imgH="228501" progId="Equation.DSMT4">
                  <p:embed/>
                </p:oleObj>
              </mc:Choice>
              <mc:Fallback>
                <p:oleObj name="Equation" r:id="rId7" imgW="152334" imgH="228501" progId="Equation.DSMT4">
                  <p:embed/>
                  <p:pic>
                    <p:nvPicPr>
                      <p:cNvPr id="7229" name="Object 1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9384" y="4284164"/>
                        <a:ext cx="536575"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95"/>
          <p:cNvGraphicFramePr>
            <a:graphicFrameLocks noChangeAspect="1"/>
          </p:cNvGraphicFramePr>
          <p:nvPr>
            <p:extLst>
              <p:ext uri="{D42A27DB-BD31-4B8C-83A1-F6EECF244321}">
                <p14:modId xmlns:p14="http://schemas.microsoft.com/office/powerpoint/2010/main" val="3393279491"/>
              </p:ext>
            </p:extLst>
          </p:nvPr>
        </p:nvGraphicFramePr>
        <p:xfrm>
          <a:off x="3947159" y="5220789"/>
          <a:ext cx="581025" cy="760413"/>
        </p:xfrm>
        <a:graphic>
          <a:graphicData uri="http://schemas.openxmlformats.org/presentationml/2006/ole">
            <mc:AlternateContent xmlns:mc="http://schemas.openxmlformats.org/markup-compatibility/2006">
              <mc:Choice xmlns:v="urn:schemas-microsoft-com:vml" Requires="v">
                <p:oleObj spid="_x0000_s4077" name="Equation" r:id="rId9" imgW="164885" imgH="215619" progId="Equation.DSMT4">
                  <p:embed/>
                </p:oleObj>
              </mc:Choice>
              <mc:Fallback>
                <p:oleObj name="Equation" r:id="rId9" imgW="164885" imgH="215619" progId="Equation.DSMT4">
                  <p:embed/>
                  <p:pic>
                    <p:nvPicPr>
                      <p:cNvPr id="7230" name="Object 1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7159" y="5220789"/>
                        <a:ext cx="581025" cy="76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197"/>
          <p:cNvGraphicFramePr>
            <a:graphicFrameLocks noChangeAspect="1"/>
          </p:cNvGraphicFramePr>
          <p:nvPr>
            <p:extLst>
              <p:ext uri="{D42A27DB-BD31-4B8C-83A1-F6EECF244321}">
                <p14:modId xmlns:p14="http://schemas.microsoft.com/office/powerpoint/2010/main" val="3660297030"/>
              </p:ext>
            </p:extLst>
          </p:nvPr>
        </p:nvGraphicFramePr>
        <p:xfrm>
          <a:off x="5623559" y="2553789"/>
          <a:ext cx="685800" cy="504825"/>
        </p:xfrm>
        <a:graphic>
          <a:graphicData uri="http://schemas.openxmlformats.org/presentationml/2006/ole">
            <mc:AlternateContent xmlns:mc="http://schemas.openxmlformats.org/markup-compatibility/2006">
              <mc:Choice xmlns:v="urn:schemas-microsoft-com:vml" Requires="v">
                <p:oleObj spid="_x0000_s4078" name="Equation" r:id="rId11" imgW="241195" imgH="203112" progId="Equation.DSMT4">
                  <p:embed/>
                </p:oleObj>
              </mc:Choice>
              <mc:Fallback>
                <p:oleObj name="Equation" r:id="rId11" imgW="241195" imgH="203112" progId="Equation.DSMT4">
                  <p:embed/>
                  <p:pic>
                    <p:nvPicPr>
                      <p:cNvPr id="7231" name="Object 19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23559" y="2553789"/>
                        <a:ext cx="6858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198"/>
          <p:cNvGraphicFramePr>
            <a:graphicFrameLocks noChangeAspect="1"/>
          </p:cNvGraphicFramePr>
          <p:nvPr>
            <p:extLst>
              <p:ext uri="{D42A27DB-BD31-4B8C-83A1-F6EECF244321}">
                <p14:modId xmlns:p14="http://schemas.microsoft.com/office/powerpoint/2010/main" val="1111663192"/>
              </p:ext>
            </p:extLst>
          </p:nvPr>
        </p:nvGraphicFramePr>
        <p:xfrm>
          <a:off x="5623559" y="3468189"/>
          <a:ext cx="762000" cy="560388"/>
        </p:xfrm>
        <a:graphic>
          <a:graphicData uri="http://schemas.openxmlformats.org/presentationml/2006/ole">
            <mc:AlternateContent xmlns:mc="http://schemas.openxmlformats.org/markup-compatibility/2006">
              <mc:Choice xmlns:v="urn:schemas-microsoft-com:vml" Requires="v">
                <p:oleObj spid="_x0000_s4079" name="Equation" r:id="rId13" imgW="241195" imgH="203112" progId="Equation.DSMT4">
                  <p:embed/>
                </p:oleObj>
              </mc:Choice>
              <mc:Fallback>
                <p:oleObj name="Equation" r:id="rId13" imgW="241195" imgH="203112" progId="Equation.DSMT4">
                  <p:embed/>
                  <p:pic>
                    <p:nvPicPr>
                      <p:cNvPr id="7232" name="Object 19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23559" y="3468189"/>
                        <a:ext cx="7620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99"/>
          <p:cNvGraphicFramePr>
            <a:graphicFrameLocks noChangeAspect="1"/>
          </p:cNvGraphicFramePr>
          <p:nvPr>
            <p:extLst>
              <p:ext uri="{D42A27DB-BD31-4B8C-83A1-F6EECF244321}">
                <p14:modId xmlns:p14="http://schemas.microsoft.com/office/powerpoint/2010/main" val="2818523982"/>
              </p:ext>
            </p:extLst>
          </p:nvPr>
        </p:nvGraphicFramePr>
        <p:xfrm>
          <a:off x="6621735" y="4383179"/>
          <a:ext cx="784225" cy="576262"/>
        </p:xfrm>
        <a:graphic>
          <a:graphicData uri="http://schemas.openxmlformats.org/presentationml/2006/ole">
            <mc:AlternateContent xmlns:mc="http://schemas.openxmlformats.org/markup-compatibility/2006">
              <mc:Choice xmlns:v="urn:schemas-microsoft-com:vml" Requires="v">
                <p:oleObj spid="_x0000_s4080" name="Equation" r:id="rId15" imgW="241200" imgH="203040" progId="Equation.DSMT4">
                  <p:embed/>
                </p:oleObj>
              </mc:Choice>
              <mc:Fallback>
                <p:oleObj name="Equation" r:id="rId15" imgW="241200" imgH="203040" progId="Equation.DSMT4">
                  <p:embed/>
                  <p:pic>
                    <p:nvPicPr>
                      <p:cNvPr id="7233" name="Object 199"/>
                      <p:cNvPicPr>
                        <a:picLocks noChangeAspect="1" noChangeArrowheads="1"/>
                      </p:cNvPicPr>
                      <p:nvPr/>
                    </p:nvPicPr>
                    <p:blipFill>
                      <a:blip r:embed="rId16"/>
                      <a:srcRect/>
                      <a:stretch>
                        <a:fillRect/>
                      </a:stretch>
                    </p:blipFill>
                    <p:spPr bwMode="auto">
                      <a:xfrm>
                        <a:off x="6621735" y="4383179"/>
                        <a:ext cx="78422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 name="Object 204"/>
          <p:cNvGraphicFramePr>
            <a:graphicFrameLocks noChangeAspect="1"/>
          </p:cNvGraphicFramePr>
          <p:nvPr>
            <p:extLst>
              <p:ext uri="{D42A27DB-BD31-4B8C-83A1-F6EECF244321}">
                <p14:modId xmlns:p14="http://schemas.microsoft.com/office/powerpoint/2010/main" val="1178201588"/>
              </p:ext>
            </p:extLst>
          </p:nvPr>
        </p:nvGraphicFramePr>
        <p:xfrm>
          <a:off x="6537597" y="5221379"/>
          <a:ext cx="990600" cy="576262"/>
        </p:xfrm>
        <a:graphic>
          <a:graphicData uri="http://schemas.openxmlformats.org/presentationml/2006/ole">
            <mc:AlternateContent xmlns:mc="http://schemas.openxmlformats.org/markup-compatibility/2006">
              <mc:Choice xmlns:v="urn:schemas-microsoft-com:vml" Requires="v">
                <p:oleObj spid="_x0000_s4081" name="Equation" r:id="rId17" imgW="304560" imgH="203040" progId="Equation.DSMT4">
                  <p:embed/>
                </p:oleObj>
              </mc:Choice>
              <mc:Fallback>
                <p:oleObj name="Equation" r:id="rId17" imgW="304560" imgH="203040" progId="Equation.DSMT4">
                  <p:embed/>
                  <p:pic>
                    <p:nvPicPr>
                      <p:cNvPr id="7234" name="Object 204"/>
                      <p:cNvPicPr>
                        <a:picLocks noChangeAspect="1" noChangeArrowheads="1"/>
                      </p:cNvPicPr>
                      <p:nvPr/>
                    </p:nvPicPr>
                    <p:blipFill>
                      <a:blip r:embed="rId18"/>
                      <a:srcRect/>
                      <a:stretch>
                        <a:fillRect/>
                      </a:stretch>
                    </p:blipFill>
                    <p:spPr bwMode="auto">
                      <a:xfrm>
                        <a:off x="6537597" y="5221379"/>
                        <a:ext cx="9906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205"/>
          <p:cNvGraphicFramePr>
            <a:graphicFrameLocks noChangeAspect="1"/>
          </p:cNvGraphicFramePr>
          <p:nvPr>
            <p:extLst>
              <p:ext uri="{D42A27DB-BD31-4B8C-83A1-F6EECF244321}">
                <p14:modId xmlns:p14="http://schemas.microsoft.com/office/powerpoint/2010/main" val="3375301802"/>
              </p:ext>
            </p:extLst>
          </p:nvPr>
        </p:nvGraphicFramePr>
        <p:xfrm>
          <a:off x="7604759" y="2629989"/>
          <a:ext cx="685800" cy="504825"/>
        </p:xfrm>
        <a:graphic>
          <a:graphicData uri="http://schemas.openxmlformats.org/presentationml/2006/ole">
            <mc:AlternateContent xmlns:mc="http://schemas.openxmlformats.org/markup-compatibility/2006">
              <mc:Choice xmlns:v="urn:schemas-microsoft-com:vml" Requires="v">
                <p:oleObj spid="_x0000_s4082" name="Equation" r:id="rId19" imgW="241195" imgH="203112" progId="Equation.DSMT4">
                  <p:embed/>
                </p:oleObj>
              </mc:Choice>
              <mc:Fallback>
                <p:oleObj name="Equation" r:id="rId19" imgW="241195" imgH="203112" progId="Equation.DSMT4">
                  <p:embed/>
                  <p:pic>
                    <p:nvPicPr>
                      <p:cNvPr id="7235" name="Object 20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04759" y="2629989"/>
                        <a:ext cx="6858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257"/>
          <p:cNvGraphicFramePr>
            <a:graphicFrameLocks noChangeAspect="1"/>
          </p:cNvGraphicFramePr>
          <p:nvPr>
            <p:extLst>
              <p:ext uri="{D42A27DB-BD31-4B8C-83A1-F6EECF244321}">
                <p14:modId xmlns:p14="http://schemas.microsoft.com/office/powerpoint/2010/main" val="2149115309"/>
              </p:ext>
            </p:extLst>
          </p:nvPr>
        </p:nvGraphicFramePr>
        <p:xfrm>
          <a:off x="8595359" y="3544389"/>
          <a:ext cx="720725" cy="504825"/>
        </p:xfrm>
        <a:graphic>
          <a:graphicData uri="http://schemas.openxmlformats.org/presentationml/2006/ole">
            <mc:AlternateContent xmlns:mc="http://schemas.openxmlformats.org/markup-compatibility/2006">
              <mc:Choice xmlns:v="urn:schemas-microsoft-com:vml" Requires="v">
                <p:oleObj spid="_x0000_s4083" name="Equation" r:id="rId21" imgW="253780" imgH="203024" progId="Equation.DSMT4">
                  <p:embed/>
                </p:oleObj>
              </mc:Choice>
              <mc:Fallback>
                <p:oleObj name="Equation" r:id="rId21" imgW="253780" imgH="203024" progId="Equation.DSMT4">
                  <p:embed/>
                  <p:pic>
                    <p:nvPicPr>
                      <p:cNvPr id="7236" name="Object 25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95359" y="3544389"/>
                        <a:ext cx="7207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262"/>
          <p:cNvGraphicFramePr>
            <a:graphicFrameLocks noChangeAspect="1"/>
          </p:cNvGraphicFramePr>
          <p:nvPr>
            <p:extLst>
              <p:ext uri="{D42A27DB-BD31-4B8C-83A1-F6EECF244321}">
                <p14:modId xmlns:p14="http://schemas.microsoft.com/office/powerpoint/2010/main" val="2607972076"/>
              </p:ext>
            </p:extLst>
          </p:nvPr>
        </p:nvGraphicFramePr>
        <p:xfrm>
          <a:off x="6599510" y="2582954"/>
          <a:ext cx="866775" cy="504825"/>
        </p:xfrm>
        <a:graphic>
          <a:graphicData uri="http://schemas.openxmlformats.org/presentationml/2006/ole">
            <mc:AlternateContent xmlns:mc="http://schemas.openxmlformats.org/markup-compatibility/2006">
              <mc:Choice xmlns:v="urn:schemas-microsoft-com:vml" Requires="v">
                <p:oleObj spid="_x0000_s4084" name="Equation" r:id="rId23" imgW="304560" imgH="203040" progId="Equation.DSMT4">
                  <p:embed/>
                </p:oleObj>
              </mc:Choice>
              <mc:Fallback>
                <p:oleObj name="Equation" r:id="rId23" imgW="304560" imgH="203040" progId="Equation.DSMT4">
                  <p:embed/>
                  <p:pic>
                    <p:nvPicPr>
                      <p:cNvPr id="41222" name="Object 262"/>
                      <p:cNvPicPr>
                        <a:picLocks noChangeAspect="1" noChangeArrowheads="1"/>
                      </p:cNvPicPr>
                      <p:nvPr/>
                    </p:nvPicPr>
                    <p:blipFill>
                      <a:blip r:embed="rId24"/>
                      <a:srcRect/>
                      <a:stretch>
                        <a:fillRect/>
                      </a:stretch>
                    </p:blipFill>
                    <p:spPr bwMode="auto">
                      <a:xfrm>
                        <a:off x="6599510" y="2582954"/>
                        <a:ext cx="8667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263"/>
          <p:cNvGraphicFramePr>
            <a:graphicFrameLocks noChangeAspect="1"/>
          </p:cNvGraphicFramePr>
          <p:nvPr>
            <p:extLst>
              <p:ext uri="{D42A27DB-BD31-4B8C-83A1-F6EECF244321}">
                <p14:modId xmlns:p14="http://schemas.microsoft.com/office/powerpoint/2010/main" val="4596013"/>
              </p:ext>
            </p:extLst>
          </p:nvPr>
        </p:nvGraphicFramePr>
        <p:xfrm>
          <a:off x="6702697" y="3544979"/>
          <a:ext cx="687388" cy="504825"/>
        </p:xfrm>
        <a:graphic>
          <a:graphicData uri="http://schemas.openxmlformats.org/presentationml/2006/ole">
            <mc:AlternateContent xmlns:mc="http://schemas.openxmlformats.org/markup-compatibility/2006">
              <mc:Choice xmlns:v="urn:schemas-microsoft-com:vml" Requires="v">
                <p:oleObj spid="_x0000_s4085" name="Equation" r:id="rId25" imgW="241200" imgH="203040" progId="Equation.DSMT4">
                  <p:embed/>
                </p:oleObj>
              </mc:Choice>
              <mc:Fallback>
                <p:oleObj name="Equation" r:id="rId25" imgW="241200" imgH="203040" progId="Equation.DSMT4">
                  <p:embed/>
                  <p:pic>
                    <p:nvPicPr>
                      <p:cNvPr id="41223" name="Object 263"/>
                      <p:cNvPicPr>
                        <a:picLocks noChangeAspect="1" noChangeArrowheads="1"/>
                      </p:cNvPicPr>
                      <p:nvPr/>
                    </p:nvPicPr>
                    <p:blipFill>
                      <a:blip r:embed="rId26"/>
                      <a:srcRect/>
                      <a:stretch>
                        <a:fillRect/>
                      </a:stretch>
                    </p:blipFill>
                    <p:spPr bwMode="auto">
                      <a:xfrm>
                        <a:off x="6702697" y="3544979"/>
                        <a:ext cx="687388"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65"/>
          <p:cNvGraphicFramePr>
            <a:graphicFrameLocks noChangeAspect="1"/>
          </p:cNvGraphicFramePr>
          <p:nvPr>
            <p:extLst>
              <p:ext uri="{D42A27DB-BD31-4B8C-83A1-F6EECF244321}">
                <p14:modId xmlns:p14="http://schemas.microsoft.com/office/powerpoint/2010/main" val="2334890117"/>
              </p:ext>
            </p:extLst>
          </p:nvPr>
        </p:nvGraphicFramePr>
        <p:xfrm>
          <a:off x="5547359" y="4534989"/>
          <a:ext cx="866775" cy="504825"/>
        </p:xfrm>
        <a:graphic>
          <a:graphicData uri="http://schemas.openxmlformats.org/presentationml/2006/ole">
            <mc:AlternateContent xmlns:mc="http://schemas.openxmlformats.org/markup-compatibility/2006">
              <mc:Choice xmlns:v="urn:schemas-microsoft-com:vml" Requires="v">
                <p:oleObj spid="_x0000_s4086" name="Equation" r:id="rId27" imgW="304536" imgH="203024" progId="Equation.DSMT4">
                  <p:embed/>
                </p:oleObj>
              </mc:Choice>
              <mc:Fallback>
                <p:oleObj name="Equation" r:id="rId27" imgW="304536" imgH="203024" progId="Equation.DSMT4">
                  <p:embed/>
                  <p:pic>
                    <p:nvPicPr>
                      <p:cNvPr id="41225" name="Object 26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47359" y="4534989"/>
                        <a:ext cx="8667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66"/>
          <p:cNvGraphicFramePr>
            <a:graphicFrameLocks noChangeAspect="1"/>
          </p:cNvGraphicFramePr>
          <p:nvPr>
            <p:extLst>
              <p:ext uri="{D42A27DB-BD31-4B8C-83A1-F6EECF244321}">
                <p14:modId xmlns:p14="http://schemas.microsoft.com/office/powerpoint/2010/main" val="3571642349"/>
              </p:ext>
            </p:extLst>
          </p:nvPr>
        </p:nvGraphicFramePr>
        <p:xfrm>
          <a:off x="5594984" y="5373189"/>
          <a:ext cx="866775" cy="504825"/>
        </p:xfrm>
        <a:graphic>
          <a:graphicData uri="http://schemas.openxmlformats.org/presentationml/2006/ole">
            <mc:AlternateContent xmlns:mc="http://schemas.openxmlformats.org/markup-compatibility/2006">
              <mc:Choice xmlns:v="urn:schemas-microsoft-com:vml" Requires="v">
                <p:oleObj spid="_x0000_s4087" name="Equation" r:id="rId29" imgW="304536" imgH="203024" progId="Equation.DSMT4">
                  <p:embed/>
                </p:oleObj>
              </mc:Choice>
              <mc:Fallback>
                <p:oleObj name="Equation" r:id="rId29" imgW="304536" imgH="203024" progId="Equation.DSMT4">
                  <p:embed/>
                  <p:pic>
                    <p:nvPicPr>
                      <p:cNvPr id="41226" name="Object 26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94984" y="5373189"/>
                        <a:ext cx="86677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475"/>
          <p:cNvGraphicFramePr>
            <a:graphicFrameLocks noChangeAspect="1"/>
          </p:cNvGraphicFramePr>
          <p:nvPr>
            <p:extLst>
              <p:ext uri="{D42A27DB-BD31-4B8C-83A1-F6EECF244321}">
                <p14:modId xmlns:p14="http://schemas.microsoft.com/office/powerpoint/2010/main" val="1196926581"/>
              </p:ext>
            </p:extLst>
          </p:nvPr>
        </p:nvGraphicFramePr>
        <p:xfrm>
          <a:off x="8566784" y="5296989"/>
          <a:ext cx="866775" cy="533400"/>
        </p:xfrm>
        <a:graphic>
          <a:graphicData uri="http://schemas.openxmlformats.org/presentationml/2006/ole">
            <mc:AlternateContent xmlns:mc="http://schemas.openxmlformats.org/markup-compatibility/2006">
              <mc:Choice xmlns:v="urn:schemas-microsoft-com:vml" Requires="v">
                <p:oleObj spid="_x0000_s4088" name="Equation" r:id="rId31" imgW="304536" imgH="203024" progId="Equation.DSMT4">
                  <p:embed/>
                </p:oleObj>
              </mc:Choice>
              <mc:Fallback>
                <p:oleObj name="Equation" r:id="rId31" imgW="304536" imgH="203024" progId="Equation.DSMT4">
                  <p:embed/>
                  <p:pic>
                    <p:nvPicPr>
                      <p:cNvPr id="41435" name="Object 47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566784" y="5296989"/>
                        <a:ext cx="866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579"/>
          <p:cNvGraphicFramePr>
            <a:graphicFrameLocks noChangeAspect="1"/>
          </p:cNvGraphicFramePr>
          <p:nvPr>
            <p:extLst>
              <p:ext uri="{D42A27DB-BD31-4B8C-83A1-F6EECF244321}">
                <p14:modId xmlns:p14="http://schemas.microsoft.com/office/powerpoint/2010/main" val="3824505068"/>
              </p:ext>
            </p:extLst>
          </p:nvPr>
        </p:nvGraphicFramePr>
        <p:xfrm>
          <a:off x="7604759" y="4458789"/>
          <a:ext cx="866775" cy="533400"/>
        </p:xfrm>
        <a:graphic>
          <a:graphicData uri="http://schemas.openxmlformats.org/presentationml/2006/ole">
            <mc:AlternateContent xmlns:mc="http://schemas.openxmlformats.org/markup-compatibility/2006">
              <mc:Choice xmlns:v="urn:schemas-microsoft-com:vml" Requires="v">
                <p:oleObj spid="_x0000_s4089" name="Equation" r:id="rId33" imgW="304536" imgH="203024" progId="Equation.DSMT4">
                  <p:embed/>
                </p:oleObj>
              </mc:Choice>
              <mc:Fallback>
                <p:oleObj name="Equation" r:id="rId33" imgW="304536" imgH="203024" progId="Equation.DSMT4">
                  <p:embed/>
                  <p:pic>
                    <p:nvPicPr>
                      <p:cNvPr id="41539" name="Object 579"/>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604759" y="4458789"/>
                        <a:ext cx="866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09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checkerboard(across)">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heckerboard(across)">
                                      <p:cBhvr>
                                        <p:cTn id="16" dur="500"/>
                                        <p:tgtEl>
                                          <p:spTgt spid="26"/>
                                        </p:tgtEl>
                                      </p:cBhvr>
                                    </p:animEffect>
                                  </p:childTnLst>
                                </p:cTn>
                              </p:par>
                              <p:par>
                                <p:cTn id="17" presetID="16" presetClass="entr" presetSubtype="21"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heckerboard(across)">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checkerboard(across)">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126273" y="168936"/>
            <a:ext cx="11776239" cy="584775"/>
          </a:xfrm>
          <a:prstGeom prst="rect">
            <a:avLst/>
          </a:prstGeom>
          <a:solidFill>
            <a:schemeClr val="bg1"/>
          </a:solidFill>
          <a:ln>
            <a:solidFill>
              <a:schemeClr val="bg1"/>
            </a:solidFill>
          </a:ln>
        </p:spPr>
        <p:txBody>
          <a:bodyPr wrap="square" rtlCol="0">
            <a:spAutoFit/>
          </a:bodyPr>
          <a:lstStyle/>
          <a:p>
            <a:pPr algn="just"/>
            <a:r>
              <a:rPr lang="en-US" sz="3200" b="1" smtClean="0">
                <a:solidFill>
                  <a:srgbClr val="FF0000"/>
                </a:solidFill>
                <a:latin typeface="Times New Roman" panose="02020603050405020304" pitchFamily="18" charset="0"/>
                <a:cs typeface="Times New Roman" panose="02020603050405020304" pitchFamily="18" charset="0"/>
              </a:rPr>
              <a:t>3. </a:t>
            </a:r>
            <a:r>
              <a:rPr lang="en-US" sz="3200" b="1" err="1" smtClean="0">
                <a:solidFill>
                  <a:srgbClr val="FF0000"/>
                </a:solidFill>
                <a:latin typeface="Times New Roman" panose="02020603050405020304" pitchFamily="18" charset="0"/>
                <a:cs typeface="Times New Roman" panose="02020603050405020304" pitchFamily="18" charset="0"/>
              </a:rPr>
              <a:t>Định</a:t>
            </a:r>
            <a:r>
              <a:rPr lang="en-US" sz="3200" b="1" smtClean="0">
                <a:solidFill>
                  <a:srgbClr val="FF0000"/>
                </a:solidFill>
                <a:latin typeface="Times New Roman" panose="02020603050405020304" pitchFamily="18" charset="0"/>
                <a:cs typeface="Times New Roman" panose="02020603050405020304" pitchFamily="18" charset="0"/>
              </a:rPr>
              <a:t> lý đảo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 Box 19"/>
          <p:cNvSpPr txBox="1">
            <a:spLocks noChangeArrowheads="1"/>
          </p:cNvSpPr>
          <p:nvPr/>
        </p:nvSpPr>
        <p:spPr bwMode="auto">
          <a:xfrm>
            <a:off x="150384" y="1022862"/>
            <a:ext cx="12041616" cy="107721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vi-VN" i="1">
                <a:latin typeface="+mj-lt"/>
              </a:rPr>
              <a:t>Nếu một tứ giác có tổng số đo hai góc đối nhau bằng 180</a:t>
            </a:r>
            <a:r>
              <a:rPr lang="vi-VN" i="1" baseline="30000">
                <a:latin typeface="+mj-lt"/>
              </a:rPr>
              <a:t>0</a:t>
            </a:r>
            <a:r>
              <a:rPr lang="vi-VN" i="1">
                <a:latin typeface="+mj-lt"/>
              </a:rPr>
              <a:t> thì tứ giác đó nội tiếp được đường tròn.</a:t>
            </a:r>
            <a:endParaRPr lang="en-US" i="1" dirty="0">
              <a:latin typeface="+mj-lt"/>
            </a:endParaRPr>
          </a:p>
        </p:txBody>
      </p:sp>
      <p:sp>
        <p:nvSpPr>
          <p:cNvPr id="8" name="Oval 7"/>
          <p:cNvSpPr>
            <a:spLocks noChangeArrowheads="1"/>
          </p:cNvSpPr>
          <p:nvPr/>
        </p:nvSpPr>
        <p:spPr bwMode="auto">
          <a:xfrm>
            <a:off x="8380413" y="2830283"/>
            <a:ext cx="2165350" cy="2166938"/>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9" name="Line 8"/>
          <p:cNvSpPr>
            <a:spLocks noChangeShapeType="1"/>
          </p:cNvSpPr>
          <p:nvPr/>
        </p:nvSpPr>
        <p:spPr bwMode="auto">
          <a:xfrm flipV="1">
            <a:off x="8401051" y="2855683"/>
            <a:ext cx="1296988" cy="847725"/>
          </a:xfrm>
          <a:prstGeom prst="line">
            <a:avLst/>
          </a:prstGeom>
          <a:ln w="28575">
            <a:solidFill>
              <a:schemeClr val="tx1"/>
            </a:solidFill>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b="1"/>
          </a:p>
        </p:txBody>
      </p:sp>
      <p:sp>
        <p:nvSpPr>
          <p:cNvPr id="10" name="Line 9"/>
          <p:cNvSpPr>
            <a:spLocks noChangeShapeType="1"/>
          </p:cNvSpPr>
          <p:nvPr/>
        </p:nvSpPr>
        <p:spPr bwMode="auto">
          <a:xfrm>
            <a:off x="9698038" y="2855683"/>
            <a:ext cx="846138" cy="1001713"/>
          </a:xfrm>
          <a:prstGeom prst="line">
            <a:avLst/>
          </a:prstGeom>
          <a:ln w="28575">
            <a:solidFill>
              <a:schemeClr val="tx1"/>
            </a:solidFill>
            <a:headEnd/>
            <a:tailEn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b="1"/>
          </a:p>
        </p:txBody>
      </p:sp>
      <p:sp>
        <p:nvSpPr>
          <p:cNvPr id="11" name="Line 10"/>
          <p:cNvSpPr>
            <a:spLocks noChangeShapeType="1"/>
          </p:cNvSpPr>
          <p:nvPr/>
        </p:nvSpPr>
        <p:spPr bwMode="auto">
          <a:xfrm flipH="1">
            <a:off x="10121107" y="3857396"/>
            <a:ext cx="433388" cy="9239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2" name="Line 11"/>
          <p:cNvSpPr>
            <a:spLocks noChangeShapeType="1"/>
          </p:cNvSpPr>
          <p:nvPr/>
        </p:nvSpPr>
        <p:spPr bwMode="auto">
          <a:xfrm flipH="1" flipV="1">
            <a:off x="8401051" y="3703408"/>
            <a:ext cx="1709738" cy="1077913"/>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b="1"/>
          </a:p>
        </p:txBody>
      </p:sp>
      <p:sp>
        <p:nvSpPr>
          <p:cNvPr id="13" name="Rectangle 18"/>
          <p:cNvSpPr>
            <a:spLocks noChangeArrowheads="1"/>
          </p:cNvSpPr>
          <p:nvPr/>
        </p:nvSpPr>
        <p:spPr bwMode="auto">
          <a:xfrm flipH="1">
            <a:off x="10121108" y="4859108"/>
            <a:ext cx="21986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D</a:t>
            </a:r>
            <a:endParaRPr kumimoji="0" lang="en-US" sz="2000" b="1" i="0" u="none" strike="noStrike" cap="none" normalizeH="0" baseline="0" dirty="0" smtClean="0">
              <a:ln>
                <a:noFill/>
              </a:ln>
              <a:effectLst/>
              <a:latin typeface="Arial" pitchFamily="34" charset="0"/>
              <a:cs typeface="Arial" pitchFamily="34" charset="0"/>
            </a:endParaRPr>
          </a:p>
        </p:txBody>
      </p:sp>
      <p:sp>
        <p:nvSpPr>
          <p:cNvPr id="14" name="Rectangle 19"/>
          <p:cNvSpPr>
            <a:spLocks noChangeArrowheads="1"/>
          </p:cNvSpPr>
          <p:nvPr/>
        </p:nvSpPr>
        <p:spPr bwMode="auto">
          <a:xfrm>
            <a:off x="10615577" y="3624447"/>
            <a:ext cx="18594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C</a:t>
            </a:r>
            <a:endParaRPr kumimoji="0" lang="en-US" sz="2000" b="1" i="0" u="none" strike="noStrike" cap="none" normalizeH="0" baseline="0" dirty="0" smtClean="0">
              <a:ln>
                <a:noFill/>
              </a:ln>
              <a:effectLst/>
              <a:latin typeface="Arial" pitchFamily="34" charset="0"/>
              <a:cs typeface="Arial" pitchFamily="34" charset="0"/>
            </a:endParaRPr>
          </a:p>
        </p:txBody>
      </p:sp>
      <p:sp>
        <p:nvSpPr>
          <p:cNvPr id="15" name="Rectangle 21"/>
          <p:cNvSpPr>
            <a:spLocks noChangeArrowheads="1"/>
          </p:cNvSpPr>
          <p:nvPr/>
        </p:nvSpPr>
        <p:spPr bwMode="auto">
          <a:xfrm>
            <a:off x="8030595" y="3644154"/>
            <a:ext cx="185948" cy="30777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Times New Roman" pitchFamily="18" charset="0"/>
                <a:cs typeface="Arial" pitchFamily="34" charset="0"/>
              </a:rPr>
              <a:t>A</a:t>
            </a:r>
            <a:endParaRPr kumimoji="0" lang="en-US" sz="2000" b="1" i="0" u="none" strike="noStrike" cap="none" normalizeH="0" baseline="0" dirty="0" smtClean="0">
              <a:ln>
                <a:noFill/>
              </a:ln>
              <a:effectLst/>
              <a:latin typeface="Arial" pitchFamily="34" charset="0"/>
              <a:cs typeface="Arial" pitchFamily="34" charset="0"/>
            </a:endParaRPr>
          </a:p>
        </p:txBody>
      </p:sp>
      <p:grpSp>
        <p:nvGrpSpPr>
          <p:cNvPr id="16" name="Group 24"/>
          <p:cNvGrpSpPr>
            <a:grpSpLocks/>
          </p:cNvGrpSpPr>
          <p:nvPr/>
        </p:nvGrpSpPr>
        <p:grpSpPr bwMode="auto">
          <a:xfrm>
            <a:off x="9444038" y="3895495"/>
            <a:ext cx="38100" cy="38100"/>
            <a:chOff x="4279" y="2298"/>
            <a:chExt cx="24" cy="24"/>
          </a:xfrm>
        </p:grpSpPr>
        <p:sp>
          <p:nvSpPr>
            <p:cNvPr id="17" name="Oval 22"/>
            <p:cNvSpPr>
              <a:spLocks noChangeArrowheads="1"/>
            </p:cNvSpPr>
            <p:nvPr/>
          </p:nvSpPr>
          <p:spPr bwMode="auto">
            <a:xfrm>
              <a:off x="4279" y="2298"/>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b="1"/>
            </a:p>
          </p:txBody>
        </p:sp>
        <p:sp>
          <p:nvSpPr>
            <p:cNvPr id="18" name="Oval 23"/>
            <p:cNvSpPr>
              <a:spLocks noChangeArrowheads="1"/>
            </p:cNvSpPr>
            <p:nvPr/>
          </p:nvSpPr>
          <p:spPr bwMode="auto">
            <a:xfrm>
              <a:off x="4279" y="2298"/>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b="1"/>
            </a:p>
          </p:txBody>
        </p:sp>
      </p:grpSp>
      <p:sp>
        <p:nvSpPr>
          <p:cNvPr id="19" name="TextBox 18"/>
          <p:cNvSpPr txBox="1"/>
          <p:nvPr/>
        </p:nvSpPr>
        <p:spPr>
          <a:xfrm>
            <a:off x="9501765" y="2369231"/>
            <a:ext cx="502660" cy="400110"/>
          </a:xfrm>
          <a:prstGeom prst="rect">
            <a:avLst/>
          </a:prstGeom>
          <a:noFill/>
          <a:ln>
            <a:solidFill>
              <a:schemeClr val="bg1"/>
            </a:solidFill>
          </a:ln>
        </p:spPr>
        <p:txBody>
          <a:bodyPr wrap="square" rtlCol="0">
            <a:spAutoFit/>
          </a:bodyPr>
          <a:lstStyle/>
          <a:p>
            <a:r>
              <a:rPr lang="en-US" sz="2000" b="1" dirty="0">
                <a:latin typeface="Times New Roman" pitchFamily="18" charset="0"/>
                <a:cs typeface="Times New Roman" pitchFamily="18" charset="0"/>
              </a:rPr>
              <a:t>B</a:t>
            </a:r>
          </a:p>
        </p:txBody>
      </p:sp>
      <p:sp>
        <p:nvSpPr>
          <p:cNvPr id="20" name="Arc 19"/>
          <p:cNvSpPr/>
          <p:nvPr/>
        </p:nvSpPr>
        <p:spPr>
          <a:xfrm rot="13927997">
            <a:off x="10381946" y="3340842"/>
            <a:ext cx="810305" cy="914400"/>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sp>
        <p:nvSpPr>
          <p:cNvPr id="21" name="Arc 20"/>
          <p:cNvSpPr/>
          <p:nvPr/>
        </p:nvSpPr>
        <p:spPr>
          <a:xfrm rot="3695952">
            <a:off x="7947552" y="3279072"/>
            <a:ext cx="810305" cy="914400"/>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sp>
        <p:nvSpPr>
          <p:cNvPr id="22" name="Arc 21"/>
          <p:cNvSpPr/>
          <p:nvPr/>
        </p:nvSpPr>
        <p:spPr>
          <a:xfrm rot="3006433">
            <a:off x="8131063" y="3405991"/>
            <a:ext cx="535642" cy="771392"/>
          </a:xfrm>
          <a:prstGeom prst="arc">
            <a:avLst>
              <a:gd name="adj1" fmla="val 16092780"/>
              <a:gd name="adj2" fmla="val 1937363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b="1"/>
          </a:p>
        </p:txBody>
      </p:sp>
      <p:graphicFrame>
        <p:nvGraphicFramePr>
          <p:cNvPr id="23" name="Object 22"/>
          <p:cNvGraphicFramePr>
            <a:graphicFrameLocks noChangeAspect="1"/>
          </p:cNvGraphicFramePr>
          <p:nvPr>
            <p:extLst>
              <p:ext uri="{D42A27DB-BD31-4B8C-83A1-F6EECF244321}">
                <p14:modId xmlns:p14="http://schemas.microsoft.com/office/powerpoint/2010/main" val="1906295791"/>
              </p:ext>
            </p:extLst>
          </p:nvPr>
        </p:nvGraphicFramePr>
        <p:xfrm>
          <a:off x="8689975" y="3628002"/>
          <a:ext cx="114300" cy="177800"/>
        </p:xfrm>
        <a:graphic>
          <a:graphicData uri="http://schemas.openxmlformats.org/presentationml/2006/ole">
            <mc:AlternateContent xmlns:mc="http://schemas.openxmlformats.org/markup-compatibility/2006">
              <mc:Choice xmlns:v="urn:schemas-microsoft-com:vml" Requires="v">
                <p:oleObj spid="_x0000_s4154" name="Equation" r:id="rId3" imgW="114120" imgH="177480" progId="Equation.DSMT4">
                  <p:embed/>
                </p:oleObj>
              </mc:Choice>
              <mc:Fallback>
                <p:oleObj name="Equation" r:id="rId3" imgW="114120" imgH="177480" progId="Equation.DSMT4">
                  <p:embed/>
                  <p:pic>
                    <p:nvPicPr>
                      <p:cNvPr id="21" name="Object 20"/>
                      <p:cNvPicPr/>
                      <p:nvPr/>
                    </p:nvPicPr>
                    <p:blipFill>
                      <a:blip r:embed="rId4"/>
                      <a:stretch>
                        <a:fillRect/>
                      </a:stretch>
                    </p:blipFill>
                    <p:spPr>
                      <a:xfrm>
                        <a:off x="8689975" y="3628002"/>
                        <a:ext cx="114300" cy="177800"/>
                      </a:xfrm>
                      <a:prstGeom prst="rect">
                        <a:avLst/>
                      </a:prstGeom>
                    </p:spPr>
                  </p:pic>
                </p:oleObj>
              </mc:Fallback>
            </mc:AlternateContent>
          </a:graphicData>
        </a:graphic>
      </p:graphicFrame>
      <p:sp>
        <p:nvSpPr>
          <p:cNvPr id="24" name="TextBox 23"/>
          <p:cNvSpPr txBox="1"/>
          <p:nvPr/>
        </p:nvSpPr>
        <p:spPr>
          <a:xfrm>
            <a:off x="9593792" y="3703408"/>
            <a:ext cx="391006" cy="400110"/>
          </a:xfrm>
          <a:prstGeom prst="rect">
            <a:avLst/>
          </a:prstGeom>
          <a:noFill/>
          <a:ln>
            <a:solidFill>
              <a:schemeClr val="bg1"/>
            </a:solidFill>
          </a:ln>
        </p:spPr>
        <p:txBody>
          <a:bodyPr wrap="square" rtlCol="0">
            <a:spAutoFit/>
          </a:bodyPr>
          <a:lstStyle/>
          <a:p>
            <a:r>
              <a:rPr lang="vi-VN" sz="2000" b="1" dirty="0" smtClean="0">
                <a:latin typeface="Times New Roman" pitchFamily="18" charset="0"/>
                <a:cs typeface="Times New Roman" pitchFamily="18" charset="0"/>
              </a:rPr>
              <a:t>O</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41145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arn(inVertical)">
                                      <p:cBhvr>
                                        <p:cTn id="51" dur="500"/>
                                        <p:tgtEl>
                                          <p:spTgt spid="2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arn(inVertical)">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20" grpId="0" animBg="1"/>
      <p:bldP spid="21" grpId="0" animBg="1"/>
      <p:bldP spid="22"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7"/>
          <p:cNvSpPr>
            <a:spLocks noChangeAspect="1" noChangeArrowheads="1" noTextEdit="1"/>
          </p:cNvSpPr>
          <p:nvPr/>
        </p:nvSpPr>
        <p:spPr bwMode="auto">
          <a:xfrm>
            <a:off x="202085" y="2717800"/>
            <a:ext cx="3067050" cy="2724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Oval 39"/>
          <p:cNvSpPr>
            <a:spLocks noChangeArrowheads="1"/>
          </p:cNvSpPr>
          <p:nvPr/>
        </p:nvSpPr>
        <p:spPr bwMode="auto">
          <a:xfrm>
            <a:off x="477838" y="2813050"/>
            <a:ext cx="2533650" cy="2533650"/>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Line 40"/>
          <p:cNvSpPr>
            <a:spLocks noChangeShapeType="1"/>
          </p:cNvSpPr>
          <p:nvPr/>
        </p:nvSpPr>
        <p:spPr bwMode="auto">
          <a:xfrm>
            <a:off x="852488" y="3179763"/>
            <a:ext cx="1784350"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41"/>
          <p:cNvSpPr>
            <a:spLocks noChangeShapeType="1"/>
          </p:cNvSpPr>
          <p:nvPr/>
        </p:nvSpPr>
        <p:spPr bwMode="auto">
          <a:xfrm>
            <a:off x="562131" y="4482278"/>
            <a:ext cx="2409825"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42"/>
          <p:cNvSpPr>
            <a:spLocks noChangeShapeType="1"/>
          </p:cNvSpPr>
          <p:nvPr/>
        </p:nvSpPr>
        <p:spPr bwMode="auto">
          <a:xfrm flipH="1">
            <a:off x="539751" y="3179763"/>
            <a:ext cx="312738" cy="12922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43"/>
          <p:cNvSpPr>
            <a:spLocks noChangeShapeType="1"/>
          </p:cNvSpPr>
          <p:nvPr/>
        </p:nvSpPr>
        <p:spPr bwMode="auto">
          <a:xfrm>
            <a:off x="2636838" y="3179763"/>
            <a:ext cx="312738" cy="12922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51"/>
          <p:cNvGrpSpPr>
            <a:grpSpLocks/>
          </p:cNvGrpSpPr>
          <p:nvPr/>
        </p:nvGrpSpPr>
        <p:grpSpPr bwMode="auto">
          <a:xfrm>
            <a:off x="1725613" y="4060825"/>
            <a:ext cx="38100" cy="38100"/>
            <a:chOff x="1087" y="2558"/>
            <a:chExt cx="24" cy="24"/>
          </a:xfrm>
        </p:grpSpPr>
        <p:sp>
          <p:nvSpPr>
            <p:cNvPr id="11" name="Oval 49"/>
            <p:cNvSpPr>
              <a:spLocks noChangeArrowheads="1"/>
            </p:cNvSpPr>
            <p:nvPr/>
          </p:nvSpPr>
          <p:spPr bwMode="auto">
            <a:xfrm>
              <a:off x="1087" y="2558"/>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50"/>
            <p:cNvSpPr>
              <a:spLocks noChangeArrowheads="1"/>
            </p:cNvSpPr>
            <p:nvPr/>
          </p:nvSpPr>
          <p:spPr bwMode="auto">
            <a:xfrm>
              <a:off x="1087" y="2558"/>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54"/>
          <p:cNvGrpSpPr>
            <a:grpSpLocks/>
          </p:cNvGrpSpPr>
          <p:nvPr/>
        </p:nvGrpSpPr>
        <p:grpSpPr bwMode="auto">
          <a:xfrm>
            <a:off x="833438" y="3160713"/>
            <a:ext cx="38100" cy="38100"/>
            <a:chOff x="525" y="1991"/>
            <a:chExt cx="24" cy="24"/>
          </a:xfrm>
        </p:grpSpPr>
        <p:sp>
          <p:nvSpPr>
            <p:cNvPr id="14" name="Oval 52"/>
            <p:cNvSpPr>
              <a:spLocks noChangeArrowheads="1"/>
            </p:cNvSpPr>
            <p:nvPr/>
          </p:nvSpPr>
          <p:spPr bwMode="auto">
            <a:xfrm>
              <a:off x="525" y="1991"/>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53"/>
            <p:cNvSpPr>
              <a:spLocks noChangeArrowheads="1"/>
            </p:cNvSpPr>
            <p:nvPr/>
          </p:nvSpPr>
          <p:spPr bwMode="auto">
            <a:xfrm>
              <a:off x="525" y="1991"/>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57"/>
          <p:cNvGrpSpPr>
            <a:grpSpLocks/>
          </p:cNvGrpSpPr>
          <p:nvPr/>
        </p:nvGrpSpPr>
        <p:grpSpPr bwMode="auto">
          <a:xfrm>
            <a:off x="2617788" y="3160713"/>
            <a:ext cx="38100" cy="38100"/>
            <a:chOff x="1649" y="1991"/>
            <a:chExt cx="24" cy="24"/>
          </a:xfrm>
        </p:grpSpPr>
        <p:sp>
          <p:nvSpPr>
            <p:cNvPr id="17" name="Oval 55"/>
            <p:cNvSpPr>
              <a:spLocks noChangeArrowheads="1"/>
            </p:cNvSpPr>
            <p:nvPr/>
          </p:nvSpPr>
          <p:spPr bwMode="auto">
            <a:xfrm>
              <a:off x="1649" y="1991"/>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56"/>
            <p:cNvSpPr>
              <a:spLocks noChangeArrowheads="1"/>
            </p:cNvSpPr>
            <p:nvPr/>
          </p:nvSpPr>
          <p:spPr bwMode="auto">
            <a:xfrm>
              <a:off x="1649" y="1991"/>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60"/>
          <p:cNvGrpSpPr>
            <a:grpSpLocks/>
          </p:cNvGrpSpPr>
          <p:nvPr/>
        </p:nvGrpSpPr>
        <p:grpSpPr bwMode="auto">
          <a:xfrm>
            <a:off x="520701" y="4452938"/>
            <a:ext cx="38100" cy="38100"/>
            <a:chOff x="328" y="2805"/>
            <a:chExt cx="24" cy="24"/>
          </a:xfrm>
        </p:grpSpPr>
        <p:sp>
          <p:nvSpPr>
            <p:cNvPr id="20" name="Oval 58"/>
            <p:cNvSpPr>
              <a:spLocks noChangeArrowheads="1"/>
            </p:cNvSpPr>
            <p:nvPr/>
          </p:nvSpPr>
          <p:spPr bwMode="auto">
            <a:xfrm>
              <a:off x="328" y="2805"/>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Oval 59"/>
            <p:cNvSpPr>
              <a:spLocks noChangeArrowheads="1"/>
            </p:cNvSpPr>
            <p:nvPr/>
          </p:nvSpPr>
          <p:spPr bwMode="auto">
            <a:xfrm>
              <a:off x="328" y="2805"/>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63"/>
          <p:cNvGrpSpPr>
            <a:grpSpLocks/>
          </p:cNvGrpSpPr>
          <p:nvPr/>
        </p:nvGrpSpPr>
        <p:grpSpPr bwMode="auto">
          <a:xfrm>
            <a:off x="2930526" y="4452938"/>
            <a:ext cx="38100" cy="38100"/>
            <a:chOff x="1846" y="2805"/>
            <a:chExt cx="24" cy="24"/>
          </a:xfrm>
        </p:grpSpPr>
        <p:sp>
          <p:nvSpPr>
            <p:cNvPr id="23" name="Oval 61"/>
            <p:cNvSpPr>
              <a:spLocks noChangeArrowheads="1"/>
            </p:cNvSpPr>
            <p:nvPr/>
          </p:nvSpPr>
          <p:spPr bwMode="auto">
            <a:xfrm>
              <a:off x="1846" y="2805"/>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62"/>
            <p:cNvSpPr>
              <a:spLocks noChangeArrowheads="1"/>
            </p:cNvSpPr>
            <p:nvPr/>
          </p:nvSpPr>
          <p:spPr bwMode="auto">
            <a:xfrm>
              <a:off x="1846" y="2805"/>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 name="AutoShape 67"/>
          <p:cNvSpPr>
            <a:spLocks noChangeAspect="1" noChangeArrowheads="1" noTextEdit="1"/>
          </p:cNvSpPr>
          <p:nvPr/>
        </p:nvSpPr>
        <p:spPr bwMode="auto">
          <a:xfrm>
            <a:off x="5365750" y="2723356"/>
            <a:ext cx="2990850" cy="272415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latin typeface="+mj-lt"/>
            </a:endParaRPr>
          </a:p>
        </p:txBody>
      </p:sp>
      <p:sp>
        <p:nvSpPr>
          <p:cNvPr id="26" name="Oval 69"/>
          <p:cNvSpPr>
            <a:spLocks noChangeArrowheads="1"/>
          </p:cNvSpPr>
          <p:nvPr/>
        </p:nvSpPr>
        <p:spPr bwMode="auto">
          <a:xfrm>
            <a:off x="4337050" y="2736850"/>
            <a:ext cx="2533650" cy="2533650"/>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70"/>
          <p:cNvSpPr>
            <a:spLocks noChangeShapeType="1"/>
          </p:cNvSpPr>
          <p:nvPr/>
        </p:nvSpPr>
        <p:spPr bwMode="auto">
          <a:xfrm flipV="1">
            <a:off x="4470400" y="3433763"/>
            <a:ext cx="2265363" cy="31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71"/>
          <p:cNvSpPr>
            <a:spLocks noChangeShapeType="1"/>
          </p:cNvSpPr>
          <p:nvPr/>
        </p:nvSpPr>
        <p:spPr bwMode="auto">
          <a:xfrm flipV="1">
            <a:off x="4470400" y="4567238"/>
            <a:ext cx="2265363" cy="31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72"/>
          <p:cNvSpPr>
            <a:spLocks noChangeShapeType="1"/>
          </p:cNvSpPr>
          <p:nvPr/>
        </p:nvSpPr>
        <p:spPr bwMode="auto">
          <a:xfrm>
            <a:off x="4470400" y="3436938"/>
            <a:ext cx="0" cy="11334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73"/>
          <p:cNvSpPr>
            <a:spLocks noChangeShapeType="1"/>
          </p:cNvSpPr>
          <p:nvPr/>
        </p:nvSpPr>
        <p:spPr bwMode="auto">
          <a:xfrm>
            <a:off x="6737879" y="3442495"/>
            <a:ext cx="0" cy="113347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1" name="Group 81"/>
          <p:cNvGrpSpPr>
            <a:grpSpLocks/>
          </p:cNvGrpSpPr>
          <p:nvPr/>
        </p:nvGrpSpPr>
        <p:grpSpPr bwMode="auto">
          <a:xfrm>
            <a:off x="5584825" y="3984625"/>
            <a:ext cx="38100" cy="38100"/>
            <a:chOff x="3518" y="2510"/>
            <a:chExt cx="24" cy="24"/>
          </a:xfrm>
        </p:grpSpPr>
        <p:sp>
          <p:nvSpPr>
            <p:cNvPr id="32" name="Oval 79"/>
            <p:cNvSpPr>
              <a:spLocks noChangeArrowheads="1"/>
            </p:cNvSpPr>
            <p:nvPr/>
          </p:nvSpPr>
          <p:spPr bwMode="auto">
            <a:xfrm>
              <a:off x="3518" y="2510"/>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80"/>
            <p:cNvSpPr>
              <a:spLocks noChangeArrowheads="1"/>
            </p:cNvSpPr>
            <p:nvPr/>
          </p:nvSpPr>
          <p:spPr bwMode="auto">
            <a:xfrm>
              <a:off x="3518" y="2510"/>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84"/>
          <p:cNvGrpSpPr>
            <a:grpSpLocks/>
          </p:cNvGrpSpPr>
          <p:nvPr/>
        </p:nvGrpSpPr>
        <p:grpSpPr bwMode="auto">
          <a:xfrm>
            <a:off x="4451350" y="4551363"/>
            <a:ext cx="38100" cy="38100"/>
            <a:chOff x="2804" y="2867"/>
            <a:chExt cx="24" cy="24"/>
          </a:xfrm>
        </p:grpSpPr>
        <p:sp>
          <p:nvSpPr>
            <p:cNvPr id="35" name="Oval 82"/>
            <p:cNvSpPr>
              <a:spLocks noChangeArrowheads="1"/>
            </p:cNvSpPr>
            <p:nvPr/>
          </p:nvSpPr>
          <p:spPr bwMode="auto">
            <a:xfrm>
              <a:off x="2804" y="2867"/>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83"/>
            <p:cNvSpPr>
              <a:spLocks noChangeArrowheads="1"/>
            </p:cNvSpPr>
            <p:nvPr/>
          </p:nvSpPr>
          <p:spPr bwMode="auto">
            <a:xfrm>
              <a:off x="2804" y="2867"/>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87"/>
          <p:cNvGrpSpPr>
            <a:grpSpLocks/>
          </p:cNvGrpSpPr>
          <p:nvPr/>
        </p:nvGrpSpPr>
        <p:grpSpPr bwMode="auto">
          <a:xfrm>
            <a:off x="6716713" y="4548188"/>
            <a:ext cx="38100" cy="38100"/>
            <a:chOff x="4231" y="2865"/>
            <a:chExt cx="24" cy="24"/>
          </a:xfrm>
        </p:grpSpPr>
        <p:sp>
          <p:nvSpPr>
            <p:cNvPr id="38" name="Oval 85"/>
            <p:cNvSpPr>
              <a:spLocks noChangeArrowheads="1"/>
            </p:cNvSpPr>
            <p:nvPr/>
          </p:nvSpPr>
          <p:spPr bwMode="auto">
            <a:xfrm>
              <a:off x="4231" y="2865"/>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86"/>
            <p:cNvSpPr>
              <a:spLocks noChangeArrowheads="1"/>
            </p:cNvSpPr>
            <p:nvPr/>
          </p:nvSpPr>
          <p:spPr bwMode="auto">
            <a:xfrm>
              <a:off x="4231" y="2865"/>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90"/>
          <p:cNvGrpSpPr>
            <a:grpSpLocks/>
          </p:cNvGrpSpPr>
          <p:nvPr/>
        </p:nvGrpSpPr>
        <p:grpSpPr bwMode="auto">
          <a:xfrm>
            <a:off x="4451350" y="3417888"/>
            <a:ext cx="38100" cy="38100"/>
            <a:chOff x="2804" y="2153"/>
            <a:chExt cx="24" cy="24"/>
          </a:xfrm>
        </p:grpSpPr>
        <p:sp>
          <p:nvSpPr>
            <p:cNvPr id="41" name="Oval 88"/>
            <p:cNvSpPr>
              <a:spLocks noChangeArrowheads="1"/>
            </p:cNvSpPr>
            <p:nvPr/>
          </p:nvSpPr>
          <p:spPr bwMode="auto">
            <a:xfrm>
              <a:off x="2804" y="2153"/>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89"/>
            <p:cNvSpPr>
              <a:spLocks noChangeArrowheads="1"/>
            </p:cNvSpPr>
            <p:nvPr/>
          </p:nvSpPr>
          <p:spPr bwMode="auto">
            <a:xfrm>
              <a:off x="2804" y="2153"/>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93"/>
          <p:cNvGrpSpPr>
            <a:grpSpLocks/>
          </p:cNvGrpSpPr>
          <p:nvPr/>
        </p:nvGrpSpPr>
        <p:grpSpPr bwMode="auto">
          <a:xfrm>
            <a:off x="6716713" y="3414713"/>
            <a:ext cx="38100" cy="38100"/>
            <a:chOff x="4231" y="2151"/>
            <a:chExt cx="24" cy="24"/>
          </a:xfrm>
        </p:grpSpPr>
        <p:sp>
          <p:nvSpPr>
            <p:cNvPr id="44" name="Oval 91"/>
            <p:cNvSpPr>
              <a:spLocks noChangeArrowheads="1"/>
            </p:cNvSpPr>
            <p:nvPr/>
          </p:nvSpPr>
          <p:spPr bwMode="auto">
            <a:xfrm>
              <a:off x="4231" y="2151"/>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92"/>
            <p:cNvSpPr>
              <a:spLocks noChangeArrowheads="1"/>
            </p:cNvSpPr>
            <p:nvPr/>
          </p:nvSpPr>
          <p:spPr bwMode="auto">
            <a:xfrm>
              <a:off x="4231" y="2151"/>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6" name="AutoShape 96"/>
          <p:cNvSpPr>
            <a:spLocks noChangeAspect="1" noChangeArrowheads="1" noTextEdit="1"/>
          </p:cNvSpPr>
          <p:nvPr/>
        </p:nvSpPr>
        <p:spPr bwMode="auto">
          <a:xfrm>
            <a:off x="8167158" y="2262981"/>
            <a:ext cx="3200400" cy="3314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Oval 98"/>
          <p:cNvSpPr>
            <a:spLocks noChangeArrowheads="1"/>
          </p:cNvSpPr>
          <p:nvPr/>
        </p:nvSpPr>
        <p:spPr bwMode="auto">
          <a:xfrm>
            <a:off x="8500533" y="2634456"/>
            <a:ext cx="2533650" cy="2533650"/>
          </a:xfrm>
          <a:prstGeom prst="ellipse">
            <a:avLst/>
          </a:prstGeom>
          <a:noFill/>
          <a:ln w="2857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99"/>
          <p:cNvSpPr>
            <a:spLocks noChangeShapeType="1"/>
          </p:cNvSpPr>
          <p:nvPr/>
        </p:nvSpPr>
        <p:spPr bwMode="auto">
          <a:xfrm flipV="1">
            <a:off x="8500533" y="2634456"/>
            <a:ext cx="1247775" cy="12954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100"/>
          <p:cNvSpPr>
            <a:spLocks noChangeShapeType="1"/>
          </p:cNvSpPr>
          <p:nvPr/>
        </p:nvSpPr>
        <p:spPr bwMode="auto">
          <a:xfrm>
            <a:off x="9748308" y="2634456"/>
            <a:ext cx="1285875" cy="123825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101"/>
          <p:cNvSpPr>
            <a:spLocks noChangeShapeType="1"/>
          </p:cNvSpPr>
          <p:nvPr/>
        </p:nvSpPr>
        <p:spPr bwMode="auto">
          <a:xfrm flipH="1">
            <a:off x="9797521" y="3872706"/>
            <a:ext cx="1236663" cy="129540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102"/>
          <p:cNvSpPr>
            <a:spLocks noChangeShapeType="1"/>
          </p:cNvSpPr>
          <p:nvPr/>
        </p:nvSpPr>
        <p:spPr bwMode="auto">
          <a:xfrm flipH="1" flipV="1">
            <a:off x="8500533" y="3929856"/>
            <a:ext cx="1296988" cy="123825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Rectangle 103"/>
          <p:cNvSpPr>
            <a:spLocks noChangeArrowheads="1"/>
          </p:cNvSpPr>
          <p:nvPr/>
        </p:nvSpPr>
        <p:spPr bwMode="auto">
          <a:xfrm>
            <a:off x="9661224" y="2219562"/>
            <a:ext cx="275434"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a:latin typeface="Times New Roman" pitchFamily="18" charset="0"/>
                <a:cs typeface="Arial" pitchFamily="34" charset="0"/>
              </a:rPr>
              <a:t>N</a:t>
            </a:r>
            <a:endParaRPr kumimoji="0" lang="en-US" sz="2800" b="0" i="0" u="none" strike="noStrike" cap="none" normalizeH="0" baseline="0" dirty="0" smtClean="0">
              <a:ln>
                <a:noFill/>
              </a:ln>
              <a:effectLst/>
              <a:latin typeface="Arial" pitchFamily="34" charset="0"/>
              <a:cs typeface="Arial" pitchFamily="34" charset="0"/>
            </a:endParaRPr>
          </a:p>
        </p:txBody>
      </p:sp>
      <p:sp>
        <p:nvSpPr>
          <p:cNvPr id="53" name="Rectangle 104"/>
          <p:cNvSpPr>
            <a:spLocks noChangeArrowheads="1"/>
          </p:cNvSpPr>
          <p:nvPr/>
        </p:nvSpPr>
        <p:spPr bwMode="auto">
          <a:xfrm>
            <a:off x="9853083" y="3826669"/>
            <a:ext cx="259686"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effectLst/>
                <a:latin typeface="Times New Roman" pitchFamily="18" charset="0"/>
                <a:cs typeface="Arial" pitchFamily="34" charset="0"/>
              </a:rPr>
              <a:t>O</a:t>
            </a:r>
            <a:endParaRPr kumimoji="0" lang="en-US" sz="2800" b="0" i="0" u="none" strike="noStrike" cap="none" normalizeH="0" baseline="0" smtClean="0">
              <a:ln>
                <a:noFill/>
              </a:ln>
              <a:effectLst/>
              <a:latin typeface="Arial" pitchFamily="34" charset="0"/>
              <a:cs typeface="Arial" pitchFamily="34" charset="0"/>
            </a:endParaRPr>
          </a:p>
        </p:txBody>
      </p:sp>
      <p:sp>
        <p:nvSpPr>
          <p:cNvPr id="54" name="Rectangle 105"/>
          <p:cNvSpPr>
            <a:spLocks noChangeArrowheads="1"/>
          </p:cNvSpPr>
          <p:nvPr/>
        </p:nvSpPr>
        <p:spPr bwMode="auto">
          <a:xfrm>
            <a:off x="8112497" y="3818088"/>
            <a:ext cx="318998"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cs typeface="Arial" pitchFamily="34" charset="0"/>
              </a:rPr>
              <a:t>M</a:t>
            </a:r>
            <a:endParaRPr kumimoji="0" lang="en-US" sz="2800" b="0" i="0" u="none" strike="noStrike" cap="none" normalizeH="0" baseline="0" dirty="0" smtClean="0">
              <a:ln>
                <a:noFill/>
              </a:ln>
              <a:effectLst/>
              <a:latin typeface="Arial" pitchFamily="34" charset="0"/>
              <a:cs typeface="Arial" pitchFamily="34" charset="0"/>
            </a:endParaRPr>
          </a:p>
        </p:txBody>
      </p:sp>
      <p:sp>
        <p:nvSpPr>
          <p:cNvPr id="55" name="Rectangle 106"/>
          <p:cNvSpPr>
            <a:spLocks noChangeArrowheads="1"/>
          </p:cNvSpPr>
          <p:nvPr/>
        </p:nvSpPr>
        <p:spPr bwMode="auto">
          <a:xfrm>
            <a:off x="9719733" y="5283994"/>
            <a:ext cx="259686"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effectLst/>
                <a:latin typeface="Times New Roman" pitchFamily="18" charset="0"/>
                <a:cs typeface="Arial" pitchFamily="34" charset="0"/>
              </a:rPr>
              <a:t>Q</a:t>
            </a:r>
            <a:endParaRPr kumimoji="0" lang="en-US" sz="2800" b="0" i="0" u="none" strike="noStrike" cap="none" normalizeH="0" baseline="0" smtClean="0">
              <a:ln>
                <a:noFill/>
              </a:ln>
              <a:effectLst/>
              <a:latin typeface="Arial" pitchFamily="34" charset="0"/>
              <a:cs typeface="Arial" pitchFamily="34" charset="0"/>
            </a:endParaRPr>
          </a:p>
        </p:txBody>
      </p:sp>
      <p:sp>
        <p:nvSpPr>
          <p:cNvPr id="56" name="Rectangle 107"/>
          <p:cNvSpPr>
            <a:spLocks noChangeArrowheads="1"/>
          </p:cNvSpPr>
          <p:nvPr/>
        </p:nvSpPr>
        <p:spPr bwMode="auto">
          <a:xfrm>
            <a:off x="11138958" y="3806031"/>
            <a:ext cx="200376" cy="430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effectLst/>
                <a:latin typeface="Times New Roman" pitchFamily="18" charset="0"/>
                <a:cs typeface="Arial" pitchFamily="34" charset="0"/>
              </a:rPr>
              <a:t>P</a:t>
            </a:r>
            <a:endParaRPr kumimoji="0" lang="en-US" sz="2800" b="0" i="0" u="none" strike="noStrike" cap="none" normalizeH="0" baseline="0" smtClean="0">
              <a:ln>
                <a:noFill/>
              </a:ln>
              <a:effectLst/>
              <a:latin typeface="Arial" pitchFamily="34" charset="0"/>
              <a:cs typeface="Arial" pitchFamily="34" charset="0"/>
            </a:endParaRPr>
          </a:p>
        </p:txBody>
      </p:sp>
      <p:grpSp>
        <p:nvGrpSpPr>
          <p:cNvPr id="57" name="Group 110"/>
          <p:cNvGrpSpPr>
            <a:grpSpLocks/>
          </p:cNvGrpSpPr>
          <p:nvPr/>
        </p:nvGrpSpPr>
        <p:grpSpPr bwMode="auto">
          <a:xfrm>
            <a:off x="9748308" y="3882231"/>
            <a:ext cx="38100" cy="38100"/>
            <a:chOff x="6057" y="2558"/>
            <a:chExt cx="24" cy="24"/>
          </a:xfrm>
        </p:grpSpPr>
        <p:sp>
          <p:nvSpPr>
            <p:cNvPr id="58" name="Oval 108"/>
            <p:cNvSpPr>
              <a:spLocks noChangeArrowheads="1"/>
            </p:cNvSpPr>
            <p:nvPr/>
          </p:nvSpPr>
          <p:spPr bwMode="auto">
            <a:xfrm>
              <a:off x="6057" y="2558"/>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Oval 109"/>
            <p:cNvSpPr>
              <a:spLocks noChangeArrowheads="1"/>
            </p:cNvSpPr>
            <p:nvPr/>
          </p:nvSpPr>
          <p:spPr bwMode="auto">
            <a:xfrm>
              <a:off x="6057" y="2558"/>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113"/>
          <p:cNvGrpSpPr>
            <a:grpSpLocks/>
          </p:cNvGrpSpPr>
          <p:nvPr/>
        </p:nvGrpSpPr>
        <p:grpSpPr bwMode="auto">
          <a:xfrm>
            <a:off x="9778471" y="5149056"/>
            <a:ext cx="38100" cy="38100"/>
            <a:chOff x="6076" y="3356"/>
            <a:chExt cx="24" cy="24"/>
          </a:xfrm>
        </p:grpSpPr>
        <p:sp>
          <p:nvSpPr>
            <p:cNvPr id="61" name="Oval 111"/>
            <p:cNvSpPr>
              <a:spLocks noChangeArrowheads="1"/>
            </p:cNvSpPr>
            <p:nvPr/>
          </p:nvSpPr>
          <p:spPr bwMode="auto">
            <a:xfrm>
              <a:off x="6076" y="3356"/>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Oval 112"/>
            <p:cNvSpPr>
              <a:spLocks noChangeArrowheads="1"/>
            </p:cNvSpPr>
            <p:nvPr/>
          </p:nvSpPr>
          <p:spPr bwMode="auto">
            <a:xfrm>
              <a:off x="6076" y="3356"/>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116"/>
          <p:cNvGrpSpPr>
            <a:grpSpLocks/>
          </p:cNvGrpSpPr>
          <p:nvPr/>
        </p:nvGrpSpPr>
        <p:grpSpPr bwMode="auto">
          <a:xfrm>
            <a:off x="9729258" y="2615406"/>
            <a:ext cx="38100" cy="38100"/>
            <a:chOff x="6045" y="1760"/>
            <a:chExt cx="24" cy="24"/>
          </a:xfrm>
        </p:grpSpPr>
        <p:sp>
          <p:nvSpPr>
            <p:cNvPr id="64" name="Oval 114"/>
            <p:cNvSpPr>
              <a:spLocks noChangeArrowheads="1"/>
            </p:cNvSpPr>
            <p:nvPr/>
          </p:nvSpPr>
          <p:spPr bwMode="auto">
            <a:xfrm>
              <a:off x="6045" y="1760"/>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Oval 115"/>
            <p:cNvSpPr>
              <a:spLocks noChangeArrowheads="1"/>
            </p:cNvSpPr>
            <p:nvPr/>
          </p:nvSpPr>
          <p:spPr bwMode="auto">
            <a:xfrm>
              <a:off x="6045" y="1760"/>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119"/>
          <p:cNvGrpSpPr>
            <a:grpSpLocks/>
          </p:cNvGrpSpPr>
          <p:nvPr/>
        </p:nvGrpSpPr>
        <p:grpSpPr bwMode="auto">
          <a:xfrm>
            <a:off x="8481483" y="3910806"/>
            <a:ext cx="38100" cy="38100"/>
            <a:chOff x="5259" y="2576"/>
            <a:chExt cx="24" cy="24"/>
          </a:xfrm>
        </p:grpSpPr>
        <p:sp>
          <p:nvSpPr>
            <p:cNvPr id="67" name="Oval 117"/>
            <p:cNvSpPr>
              <a:spLocks noChangeArrowheads="1"/>
            </p:cNvSpPr>
            <p:nvPr/>
          </p:nvSpPr>
          <p:spPr bwMode="auto">
            <a:xfrm>
              <a:off x="5259" y="2576"/>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Oval 118"/>
            <p:cNvSpPr>
              <a:spLocks noChangeArrowheads="1"/>
            </p:cNvSpPr>
            <p:nvPr/>
          </p:nvSpPr>
          <p:spPr bwMode="auto">
            <a:xfrm>
              <a:off x="5259" y="2576"/>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122"/>
          <p:cNvGrpSpPr>
            <a:grpSpLocks/>
          </p:cNvGrpSpPr>
          <p:nvPr/>
        </p:nvGrpSpPr>
        <p:grpSpPr bwMode="auto">
          <a:xfrm>
            <a:off x="11015133" y="3853656"/>
            <a:ext cx="38100" cy="38100"/>
            <a:chOff x="6855" y="2540"/>
            <a:chExt cx="24" cy="24"/>
          </a:xfrm>
        </p:grpSpPr>
        <p:sp>
          <p:nvSpPr>
            <p:cNvPr id="70" name="Oval 120"/>
            <p:cNvSpPr>
              <a:spLocks noChangeArrowheads="1"/>
            </p:cNvSpPr>
            <p:nvPr/>
          </p:nvSpPr>
          <p:spPr bwMode="auto">
            <a:xfrm>
              <a:off x="6855" y="2540"/>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121"/>
            <p:cNvSpPr>
              <a:spLocks noChangeArrowheads="1"/>
            </p:cNvSpPr>
            <p:nvPr/>
          </p:nvSpPr>
          <p:spPr bwMode="auto">
            <a:xfrm>
              <a:off x="6855" y="2540"/>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3" name="TextBox 72"/>
          <p:cNvSpPr txBox="1"/>
          <p:nvPr/>
        </p:nvSpPr>
        <p:spPr>
          <a:xfrm>
            <a:off x="853826" y="2161660"/>
            <a:ext cx="2007496" cy="523220"/>
          </a:xfrm>
          <a:prstGeom prst="rect">
            <a:avLst/>
          </a:prstGeom>
          <a:noFill/>
          <a:ln>
            <a:solidFill>
              <a:schemeClr val="bg1"/>
            </a:solidFill>
          </a:ln>
        </p:spPr>
        <p:txBody>
          <a:bodyPr wrap="square" rtlCol="0">
            <a:spAutoFit/>
          </a:bodyPr>
          <a:lstStyle/>
          <a:p>
            <a:r>
              <a:rPr lang="vi-VN" sz="2800" dirty="0" smtClean="0">
                <a:latin typeface="+mj-lt"/>
              </a:rPr>
              <a:t>AB // CD</a:t>
            </a:r>
            <a:endParaRPr lang="en-US" sz="2800" dirty="0">
              <a:latin typeface="+mj-lt"/>
            </a:endParaRPr>
          </a:p>
        </p:txBody>
      </p:sp>
      <p:sp>
        <p:nvSpPr>
          <p:cNvPr id="74" name="Arc 73"/>
          <p:cNvSpPr/>
          <p:nvPr/>
        </p:nvSpPr>
        <p:spPr>
          <a:xfrm>
            <a:off x="433432" y="4260249"/>
            <a:ext cx="345179" cy="409575"/>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p:cNvSpPr/>
          <p:nvPr/>
        </p:nvSpPr>
        <p:spPr>
          <a:xfrm rot="14782322">
            <a:off x="2776987" y="4189687"/>
            <a:ext cx="345179" cy="409575"/>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Rectangle 75"/>
          <p:cNvSpPr/>
          <p:nvPr/>
        </p:nvSpPr>
        <p:spPr>
          <a:xfrm>
            <a:off x="4476499" y="3441873"/>
            <a:ext cx="171450" cy="1720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Rectangle 76"/>
          <p:cNvSpPr/>
          <p:nvPr/>
        </p:nvSpPr>
        <p:spPr>
          <a:xfrm>
            <a:off x="4467537" y="4399900"/>
            <a:ext cx="171450" cy="1720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Rectangle 77"/>
          <p:cNvSpPr/>
          <p:nvPr/>
        </p:nvSpPr>
        <p:spPr>
          <a:xfrm>
            <a:off x="6564823" y="4396270"/>
            <a:ext cx="171450" cy="1720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Rectangle 78"/>
          <p:cNvSpPr/>
          <p:nvPr/>
        </p:nvSpPr>
        <p:spPr>
          <a:xfrm rot="2529606">
            <a:off x="8541129" y="3848228"/>
            <a:ext cx="171450" cy="1720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0" name="Straight Connector 79"/>
          <p:cNvCxnSpPr/>
          <p:nvPr/>
        </p:nvCxnSpPr>
        <p:spPr>
          <a:xfrm>
            <a:off x="9124420" y="3160713"/>
            <a:ext cx="63589" cy="1790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0327341" y="3255963"/>
            <a:ext cx="161365" cy="34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0327341" y="4505325"/>
            <a:ext cx="161365" cy="70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9124420" y="4505325"/>
            <a:ext cx="63589" cy="129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rot="2529606">
            <a:off x="9663207" y="2676092"/>
            <a:ext cx="171450" cy="1720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rot="2529606">
            <a:off x="9708792" y="4959860"/>
            <a:ext cx="171450" cy="1720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Rectangle 85"/>
          <p:cNvSpPr/>
          <p:nvPr/>
        </p:nvSpPr>
        <p:spPr>
          <a:xfrm rot="2529606">
            <a:off x="10826240" y="3792192"/>
            <a:ext cx="171450" cy="17201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44"/>
          <p:cNvSpPr>
            <a:spLocks noChangeArrowheads="1"/>
          </p:cNvSpPr>
          <p:nvPr/>
        </p:nvSpPr>
        <p:spPr bwMode="auto">
          <a:xfrm>
            <a:off x="1908935" y="4003675"/>
            <a:ext cx="259686"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2800" dirty="0" smtClean="0">
                <a:latin typeface="Times New Roman" pitchFamily="18" charset="0"/>
                <a:cs typeface="Arial" pitchFamily="34" charset="0"/>
              </a:rPr>
              <a:t>O</a:t>
            </a:r>
            <a:endParaRPr kumimoji="0" lang="en-US" sz="2800" b="0" i="0" u="none" strike="noStrike" cap="none" normalizeH="0" baseline="0" dirty="0" smtClean="0">
              <a:ln>
                <a:noFill/>
              </a:ln>
              <a:effectLst/>
              <a:latin typeface="Arial" pitchFamily="34" charset="0"/>
              <a:cs typeface="Arial" pitchFamily="34" charset="0"/>
            </a:endParaRPr>
          </a:p>
        </p:txBody>
      </p:sp>
      <p:sp>
        <p:nvSpPr>
          <p:cNvPr id="88" name="Rectangle 46"/>
          <p:cNvSpPr>
            <a:spLocks noChangeArrowheads="1"/>
          </p:cNvSpPr>
          <p:nvPr/>
        </p:nvSpPr>
        <p:spPr bwMode="auto">
          <a:xfrm>
            <a:off x="3009502" y="4413250"/>
            <a:ext cx="238848"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cs typeface="Arial" pitchFamily="34" charset="0"/>
              </a:rPr>
              <a:t>C</a:t>
            </a:r>
            <a:endParaRPr kumimoji="0" lang="en-US" sz="2800" b="0" i="0" u="none" strike="noStrike" cap="none" normalizeH="0" baseline="0" dirty="0" smtClean="0">
              <a:ln>
                <a:noFill/>
              </a:ln>
              <a:effectLst/>
              <a:latin typeface="Arial" pitchFamily="34" charset="0"/>
              <a:cs typeface="Arial" pitchFamily="34" charset="0"/>
            </a:endParaRPr>
          </a:p>
        </p:txBody>
      </p:sp>
      <p:sp>
        <p:nvSpPr>
          <p:cNvPr id="89" name="Rectangle 47"/>
          <p:cNvSpPr>
            <a:spLocks noChangeArrowheads="1"/>
          </p:cNvSpPr>
          <p:nvPr/>
        </p:nvSpPr>
        <p:spPr bwMode="auto">
          <a:xfrm>
            <a:off x="2832860" y="2936018"/>
            <a:ext cx="238848" cy="430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cs typeface="Arial" pitchFamily="34" charset="0"/>
              </a:rPr>
              <a:t>B</a:t>
            </a:r>
            <a:endParaRPr kumimoji="0" lang="en-US" sz="2800" b="0" i="0" u="none" strike="noStrike" cap="none" normalizeH="0" baseline="0" dirty="0" smtClean="0">
              <a:ln>
                <a:noFill/>
              </a:ln>
              <a:effectLst/>
              <a:latin typeface="Arial" pitchFamily="34" charset="0"/>
              <a:cs typeface="Arial" pitchFamily="34" charset="0"/>
            </a:endParaRPr>
          </a:p>
        </p:txBody>
      </p:sp>
      <p:sp>
        <p:nvSpPr>
          <p:cNvPr id="90" name="Rectangle 74"/>
          <p:cNvSpPr>
            <a:spLocks noChangeArrowheads="1"/>
          </p:cNvSpPr>
          <p:nvPr/>
        </p:nvSpPr>
        <p:spPr bwMode="auto">
          <a:xfrm>
            <a:off x="5768147" y="3927475"/>
            <a:ext cx="259686"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cs typeface="Arial" pitchFamily="34" charset="0"/>
              </a:rPr>
              <a:t>O</a:t>
            </a:r>
            <a:endParaRPr kumimoji="0" lang="en-US" sz="2800" b="0" i="0" u="none" strike="noStrike" cap="none" normalizeH="0" baseline="0" dirty="0" smtClean="0">
              <a:ln>
                <a:noFill/>
              </a:ln>
              <a:effectLst/>
              <a:latin typeface="Arial" pitchFamily="34" charset="0"/>
              <a:cs typeface="Arial" pitchFamily="34" charset="0"/>
            </a:endParaRPr>
          </a:p>
        </p:txBody>
      </p:sp>
      <p:sp>
        <p:nvSpPr>
          <p:cNvPr id="91" name="Rectangle 75"/>
          <p:cNvSpPr>
            <a:spLocks noChangeArrowheads="1"/>
          </p:cNvSpPr>
          <p:nvPr/>
        </p:nvSpPr>
        <p:spPr bwMode="auto">
          <a:xfrm>
            <a:off x="4126927" y="4519613"/>
            <a:ext cx="318998"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effectLst/>
                <a:latin typeface="+mj-lt"/>
                <a:cs typeface="Arial" pitchFamily="34" charset="0"/>
              </a:rPr>
              <a:t>M</a:t>
            </a:r>
            <a:endParaRPr kumimoji="0" lang="en-US" sz="2800" b="0" i="0" u="none" strike="noStrike" cap="none" normalizeH="0" baseline="0" dirty="0" smtClean="0">
              <a:ln>
                <a:noFill/>
              </a:ln>
              <a:effectLst/>
              <a:latin typeface="+mj-lt"/>
              <a:cs typeface="Arial" pitchFamily="34" charset="0"/>
            </a:endParaRPr>
          </a:p>
        </p:txBody>
      </p:sp>
      <p:sp>
        <p:nvSpPr>
          <p:cNvPr id="92" name="Rectangle 76"/>
          <p:cNvSpPr>
            <a:spLocks noChangeArrowheads="1"/>
          </p:cNvSpPr>
          <p:nvPr/>
        </p:nvSpPr>
        <p:spPr bwMode="auto">
          <a:xfrm>
            <a:off x="6822033" y="4548188"/>
            <a:ext cx="219612"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effectLst/>
                <a:latin typeface="+mj-lt"/>
                <a:cs typeface="Arial" pitchFamily="34" charset="0"/>
              </a:rPr>
              <a:t>L</a:t>
            </a:r>
            <a:endParaRPr kumimoji="0" lang="en-US" sz="2800" b="0" i="0" u="none" strike="noStrike" cap="none" normalizeH="0" baseline="0" dirty="0" smtClean="0">
              <a:ln>
                <a:noFill/>
              </a:ln>
              <a:effectLst/>
              <a:latin typeface="+mj-lt"/>
              <a:cs typeface="Arial" pitchFamily="34" charset="0"/>
            </a:endParaRPr>
          </a:p>
        </p:txBody>
      </p:sp>
      <p:sp>
        <p:nvSpPr>
          <p:cNvPr id="93" name="Rectangle 77"/>
          <p:cNvSpPr>
            <a:spLocks noChangeArrowheads="1"/>
          </p:cNvSpPr>
          <p:nvPr/>
        </p:nvSpPr>
        <p:spPr bwMode="auto">
          <a:xfrm>
            <a:off x="6840139" y="3146040"/>
            <a:ext cx="259686"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b="0" i="0" u="none" strike="noStrike" cap="none" normalizeH="0" baseline="0" dirty="0" smtClean="0">
                <a:ln>
                  <a:noFill/>
                </a:ln>
                <a:effectLst/>
                <a:latin typeface="+mj-lt"/>
                <a:cs typeface="Arial" pitchFamily="34" charset="0"/>
              </a:rPr>
              <a:t>K</a:t>
            </a:r>
            <a:endParaRPr kumimoji="0" lang="en-US" sz="2800" b="0" i="0" u="none" strike="noStrike" cap="none" normalizeH="0" baseline="0" dirty="0" smtClean="0">
              <a:ln>
                <a:noFill/>
              </a:ln>
              <a:effectLst/>
              <a:latin typeface="+mj-lt"/>
              <a:cs typeface="Arial" pitchFamily="34" charset="0"/>
            </a:endParaRPr>
          </a:p>
        </p:txBody>
      </p:sp>
      <p:sp>
        <p:nvSpPr>
          <p:cNvPr id="94" name="Rectangle 78"/>
          <p:cNvSpPr>
            <a:spLocks noChangeArrowheads="1"/>
          </p:cNvSpPr>
          <p:nvPr/>
        </p:nvSpPr>
        <p:spPr bwMode="auto">
          <a:xfrm>
            <a:off x="4222652" y="3254182"/>
            <a:ext cx="139462"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2800" dirty="0">
                <a:latin typeface="+mj-lt"/>
                <a:cs typeface="Arial" pitchFamily="34" charset="0"/>
              </a:rPr>
              <a:t>J</a:t>
            </a:r>
            <a:endParaRPr kumimoji="0" lang="en-US" sz="2800" b="0" i="0" u="none" strike="noStrike" cap="none" normalizeH="0" baseline="0" dirty="0" smtClean="0">
              <a:ln>
                <a:noFill/>
              </a:ln>
              <a:effectLst/>
              <a:latin typeface="+mj-lt"/>
              <a:cs typeface="Arial" pitchFamily="34" charset="0"/>
            </a:endParaRPr>
          </a:p>
        </p:txBody>
      </p:sp>
      <p:sp>
        <p:nvSpPr>
          <p:cNvPr id="95" name="Rectangle 45"/>
          <p:cNvSpPr>
            <a:spLocks noChangeArrowheads="1"/>
          </p:cNvSpPr>
          <p:nvPr/>
        </p:nvSpPr>
        <p:spPr bwMode="auto">
          <a:xfrm>
            <a:off x="196710" y="4299049"/>
            <a:ext cx="259686" cy="43088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cs typeface="Arial" pitchFamily="34" charset="0"/>
              </a:rPr>
              <a:t>D</a:t>
            </a:r>
            <a:endParaRPr kumimoji="0" lang="en-US" sz="2800" b="0" i="0" u="none" strike="noStrike" cap="none" normalizeH="0" baseline="0" dirty="0" smtClean="0">
              <a:ln>
                <a:noFill/>
              </a:ln>
              <a:effectLst/>
              <a:latin typeface="Arial" pitchFamily="34" charset="0"/>
              <a:cs typeface="Arial" pitchFamily="34" charset="0"/>
            </a:endParaRPr>
          </a:p>
        </p:txBody>
      </p:sp>
      <p:sp>
        <p:nvSpPr>
          <p:cNvPr id="96" name="Rectangle 48"/>
          <p:cNvSpPr>
            <a:spLocks noChangeArrowheads="1"/>
          </p:cNvSpPr>
          <p:nvPr/>
        </p:nvSpPr>
        <p:spPr bwMode="auto">
          <a:xfrm>
            <a:off x="502926" y="2809760"/>
            <a:ext cx="259686" cy="4308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effectLst/>
                <a:latin typeface="Times New Roman" pitchFamily="18" charset="0"/>
                <a:cs typeface="Arial" pitchFamily="34" charset="0"/>
              </a:rPr>
              <a:t>A</a:t>
            </a:r>
            <a:endParaRPr kumimoji="0" lang="en-US" sz="2800" b="0" i="0" u="none" strike="noStrike" cap="none" normalizeH="0" baseline="0" dirty="0" smtClean="0">
              <a:ln>
                <a:noFill/>
              </a:ln>
              <a:effectLst/>
              <a:latin typeface="Arial" pitchFamily="34" charset="0"/>
              <a:cs typeface="Arial" pitchFamily="34" charset="0"/>
            </a:endParaRPr>
          </a:p>
        </p:txBody>
      </p:sp>
      <p:sp>
        <p:nvSpPr>
          <p:cNvPr id="97" name="Text Box 8"/>
          <p:cNvSpPr txBox="1">
            <a:spLocks noChangeArrowheads="1"/>
          </p:cNvSpPr>
          <p:nvPr/>
        </p:nvSpPr>
        <p:spPr bwMode="auto">
          <a:xfrm>
            <a:off x="1182516" y="693345"/>
            <a:ext cx="943094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600" b="1" smtClean="0">
                <a:solidFill>
                  <a:srgbClr val="FF0000"/>
                </a:solidFill>
                <a:latin typeface="Times New Roman" panose="02020603050405020304" pitchFamily="18" charset="0"/>
              </a:rPr>
              <a:t>Các tứ giác đặc biệt: Hình thang cân, hình chữ nhật, hình vuông có phải là tứ giác nội tiếp không?</a:t>
            </a:r>
            <a:endParaRPr lang="vi-VN" altLang="en-US" sz="2600" b="1">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7359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049383" y="339633"/>
            <a:ext cx="111426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b="1">
                <a:latin typeface="Times New Roman" panose="02020603050405020304" pitchFamily="18" charset="0"/>
              </a:rPr>
              <a:t>Bài </a:t>
            </a:r>
            <a:r>
              <a:rPr lang="en-US" altLang="en-US" sz="2600" b="1" smtClean="0">
                <a:latin typeface="Times New Roman" panose="02020603050405020304" pitchFamily="18" charset="0"/>
              </a:rPr>
              <a:t>3: </a:t>
            </a:r>
            <a:r>
              <a:rPr lang="en-US" altLang="en-US" sz="2600" smtClean="0">
                <a:latin typeface="Times New Roman" panose="02020603050405020304" pitchFamily="18" charset="0"/>
              </a:rPr>
              <a:t>Trong các </a:t>
            </a:r>
            <a:r>
              <a:rPr lang="en-US" altLang="en-US" sz="2600">
                <a:latin typeface="Times New Roman" panose="02020603050405020304" pitchFamily="18" charset="0"/>
              </a:rPr>
              <a:t>hình </a:t>
            </a:r>
            <a:r>
              <a:rPr lang="en-US" altLang="en-US" sz="2600" smtClean="0">
                <a:latin typeface="Times New Roman" panose="02020603050405020304" pitchFamily="18" charset="0"/>
              </a:rPr>
              <a:t>dưới đây, </a:t>
            </a:r>
            <a:r>
              <a:rPr lang="en-US" altLang="en-US" sz="2600">
                <a:latin typeface="Times New Roman" panose="02020603050405020304" pitchFamily="18" charset="0"/>
              </a:rPr>
              <a:t>hình</a:t>
            </a:r>
            <a:r>
              <a:rPr lang="en-US" altLang="en-US" sz="2600" smtClean="0">
                <a:latin typeface="Times New Roman" panose="02020603050405020304" pitchFamily="18" charset="0"/>
              </a:rPr>
              <a:t> nào là tứ giác nội </a:t>
            </a:r>
            <a:r>
              <a:rPr lang="en-US" altLang="en-US" sz="2600">
                <a:latin typeface="Times New Roman" panose="02020603050405020304" pitchFamily="18" charset="0"/>
              </a:rPr>
              <a:t>tiếp</a:t>
            </a:r>
            <a:r>
              <a:rPr lang="en-US" altLang="en-US" sz="2600" smtClean="0">
                <a:latin typeface="Times New Roman" panose="02020603050405020304" pitchFamily="18" charset="0"/>
              </a:rPr>
              <a:t>? Vì sao?</a:t>
            </a:r>
            <a:endParaRPr lang="vi-VN" altLang="en-US" sz="2600">
              <a:latin typeface="Times New Roman" panose="02020603050405020304" pitchFamily="18" charset="0"/>
            </a:endParaRPr>
          </a:p>
        </p:txBody>
      </p:sp>
      <p:sp>
        <p:nvSpPr>
          <p:cNvPr id="6" name="Oval 7"/>
          <p:cNvSpPr>
            <a:spLocks noChangeArrowheads="1"/>
          </p:cNvSpPr>
          <p:nvPr/>
        </p:nvSpPr>
        <p:spPr bwMode="auto">
          <a:xfrm>
            <a:off x="882968" y="1430451"/>
            <a:ext cx="2165350" cy="2166938"/>
          </a:xfrm>
          <a:prstGeom prst="ellipse">
            <a:avLst/>
          </a:prstGeom>
          <a:noFill/>
          <a:ln w="2857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Line 8"/>
          <p:cNvSpPr>
            <a:spLocks noChangeShapeType="1"/>
          </p:cNvSpPr>
          <p:nvPr/>
        </p:nvSpPr>
        <p:spPr bwMode="auto">
          <a:xfrm flipV="1">
            <a:off x="903606" y="1455851"/>
            <a:ext cx="1296988" cy="847725"/>
          </a:xfrm>
          <a:prstGeom prst="line">
            <a:avLst/>
          </a:prstGeom>
          <a:ln w="28575">
            <a:solidFill>
              <a:schemeClr val="tx1"/>
            </a:solidFill>
            <a:headEnd/>
            <a:tailEn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8" name="Line 9"/>
          <p:cNvSpPr>
            <a:spLocks noChangeShapeType="1"/>
          </p:cNvSpPr>
          <p:nvPr/>
        </p:nvSpPr>
        <p:spPr bwMode="auto">
          <a:xfrm>
            <a:off x="2200593" y="1455851"/>
            <a:ext cx="846138" cy="1001713"/>
          </a:xfrm>
          <a:prstGeom prst="line">
            <a:avLst/>
          </a:prstGeom>
          <a:ln w="28575">
            <a:solidFill>
              <a:schemeClr val="tx1"/>
            </a:solidFill>
            <a:headEnd/>
            <a:tailEn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en-US"/>
          </a:p>
        </p:txBody>
      </p:sp>
      <p:sp>
        <p:nvSpPr>
          <p:cNvPr id="9" name="Line 10"/>
          <p:cNvSpPr>
            <a:spLocks noChangeShapeType="1"/>
          </p:cNvSpPr>
          <p:nvPr/>
        </p:nvSpPr>
        <p:spPr bwMode="auto">
          <a:xfrm flipH="1">
            <a:off x="2613343" y="2457563"/>
            <a:ext cx="433388" cy="923925"/>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11"/>
          <p:cNvSpPr>
            <a:spLocks noChangeShapeType="1"/>
          </p:cNvSpPr>
          <p:nvPr/>
        </p:nvSpPr>
        <p:spPr bwMode="auto">
          <a:xfrm flipH="1" flipV="1">
            <a:off x="903606" y="2303576"/>
            <a:ext cx="1709738" cy="1077913"/>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8"/>
          <p:cNvSpPr>
            <a:spLocks noChangeArrowheads="1"/>
          </p:cNvSpPr>
          <p:nvPr/>
        </p:nvSpPr>
        <p:spPr bwMode="auto">
          <a:xfrm flipH="1">
            <a:off x="2624401" y="3329892"/>
            <a:ext cx="21986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cs typeface="Arial" pitchFamily="34" charset="0"/>
              </a:rPr>
              <a:t>D</a:t>
            </a:r>
            <a:endParaRPr kumimoji="0" lang="en-US" sz="2000" b="0" i="0" u="none" strike="noStrike" cap="none" normalizeH="0" baseline="0" dirty="0" smtClean="0">
              <a:ln>
                <a:noFill/>
              </a:ln>
              <a:effectLst/>
              <a:latin typeface="Arial" pitchFamily="34" charset="0"/>
              <a:cs typeface="Arial" pitchFamily="34" charset="0"/>
            </a:endParaRPr>
          </a:p>
        </p:txBody>
      </p:sp>
      <p:sp>
        <p:nvSpPr>
          <p:cNvPr id="12" name="Rectangle 19"/>
          <p:cNvSpPr>
            <a:spLocks noChangeArrowheads="1"/>
          </p:cNvSpPr>
          <p:nvPr/>
        </p:nvSpPr>
        <p:spPr bwMode="auto">
          <a:xfrm>
            <a:off x="3118132" y="2224615"/>
            <a:ext cx="171522"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cs typeface="Arial" pitchFamily="34" charset="0"/>
              </a:rPr>
              <a:t>C</a:t>
            </a:r>
            <a:endParaRPr kumimoji="0" lang="en-US" sz="2000" b="0" i="0" u="none" strike="noStrike" cap="none" normalizeH="0" baseline="0" dirty="0" smtClean="0">
              <a:ln>
                <a:noFill/>
              </a:ln>
              <a:effectLst/>
              <a:latin typeface="Arial" pitchFamily="34" charset="0"/>
              <a:cs typeface="Arial" pitchFamily="34" charset="0"/>
            </a:endParaRPr>
          </a:p>
        </p:txBody>
      </p:sp>
      <p:sp>
        <p:nvSpPr>
          <p:cNvPr id="13" name="Rectangle 21"/>
          <p:cNvSpPr>
            <a:spLocks noChangeArrowheads="1"/>
          </p:cNvSpPr>
          <p:nvPr/>
        </p:nvSpPr>
        <p:spPr bwMode="auto">
          <a:xfrm>
            <a:off x="533150" y="2244322"/>
            <a:ext cx="18594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Times New Roman" pitchFamily="18" charset="0"/>
                <a:cs typeface="Arial" pitchFamily="34" charset="0"/>
              </a:rPr>
              <a:t>A</a:t>
            </a:r>
            <a:endParaRPr kumimoji="0" lang="en-US" sz="2000" b="0" i="0" u="none" strike="noStrike" cap="none" normalizeH="0" baseline="0" dirty="0" smtClean="0">
              <a:ln>
                <a:noFill/>
              </a:ln>
              <a:effectLst/>
              <a:latin typeface="Arial" pitchFamily="34" charset="0"/>
              <a:cs typeface="Arial" pitchFamily="34" charset="0"/>
            </a:endParaRPr>
          </a:p>
        </p:txBody>
      </p:sp>
      <p:grpSp>
        <p:nvGrpSpPr>
          <p:cNvPr id="14" name="Group 24"/>
          <p:cNvGrpSpPr>
            <a:grpSpLocks/>
          </p:cNvGrpSpPr>
          <p:nvPr/>
        </p:nvGrpSpPr>
        <p:grpSpPr bwMode="auto">
          <a:xfrm>
            <a:off x="1946593" y="2495663"/>
            <a:ext cx="38100" cy="38100"/>
            <a:chOff x="4279" y="2298"/>
            <a:chExt cx="24" cy="24"/>
          </a:xfrm>
        </p:grpSpPr>
        <p:sp>
          <p:nvSpPr>
            <p:cNvPr id="15" name="Oval 22"/>
            <p:cNvSpPr>
              <a:spLocks noChangeArrowheads="1"/>
            </p:cNvSpPr>
            <p:nvPr/>
          </p:nvSpPr>
          <p:spPr bwMode="auto">
            <a:xfrm>
              <a:off x="4279" y="2298"/>
              <a:ext cx="24" cy="24"/>
            </a:xfrm>
            <a:prstGeom prst="ellipse">
              <a:avLst/>
            </a:prstGeom>
            <a:solidFill>
              <a:srgbClr val="FF0000"/>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23"/>
            <p:cNvSpPr>
              <a:spLocks noChangeArrowheads="1"/>
            </p:cNvSpPr>
            <p:nvPr/>
          </p:nvSpPr>
          <p:spPr bwMode="auto">
            <a:xfrm>
              <a:off x="4279" y="2298"/>
              <a:ext cx="24" cy="24"/>
            </a:xfrm>
            <a:prstGeom prst="ellipse">
              <a:avLst/>
            </a:prstGeom>
            <a:noFill/>
            <a:ln w="6"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7" name="TextBox 16"/>
          <p:cNvSpPr txBox="1"/>
          <p:nvPr/>
        </p:nvSpPr>
        <p:spPr>
          <a:xfrm>
            <a:off x="1984693" y="1115621"/>
            <a:ext cx="502660" cy="400110"/>
          </a:xfrm>
          <a:prstGeom prst="rect">
            <a:avLst/>
          </a:prstGeom>
          <a:noFill/>
          <a:ln>
            <a:noFill/>
          </a:ln>
        </p:spPr>
        <p:txBody>
          <a:bodyPr wrap="square" rtlCol="0">
            <a:spAutoFit/>
          </a:bodyPr>
          <a:lstStyle/>
          <a:p>
            <a:r>
              <a:rPr lang="en-US" sz="2000" dirty="0">
                <a:latin typeface="Times New Roman" pitchFamily="18" charset="0"/>
                <a:cs typeface="Times New Roman" pitchFamily="18" charset="0"/>
              </a:rPr>
              <a:t>B</a:t>
            </a:r>
          </a:p>
        </p:txBody>
      </p:sp>
      <p:sp>
        <p:nvSpPr>
          <p:cNvPr id="18" name="TextBox 17"/>
          <p:cNvSpPr txBox="1"/>
          <p:nvPr/>
        </p:nvSpPr>
        <p:spPr>
          <a:xfrm>
            <a:off x="2096347" y="2122516"/>
            <a:ext cx="391006" cy="400110"/>
          </a:xfrm>
          <a:prstGeom prst="rect">
            <a:avLst/>
          </a:prstGeom>
          <a:noFill/>
          <a:ln>
            <a:noFill/>
          </a:ln>
        </p:spPr>
        <p:txBody>
          <a:bodyPr wrap="square" rtlCol="0">
            <a:spAutoFit/>
          </a:bodyPr>
          <a:lstStyle/>
          <a:p>
            <a:r>
              <a:rPr lang="vi-VN" sz="2000" dirty="0" smtClean="0">
                <a:latin typeface="Times New Roman" pitchFamily="18" charset="0"/>
                <a:cs typeface="Times New Roman" pitchFamily="18" charset="0"/>
              </a:rPr>
              <a:t>O</a:t>
            </a:r>
            <a:endParaRPr lang="en-US" sz="2000" dirty="0">
              <a:latin typeface="Times New Roman" pitchFamily="18" charset="0"/>
              <a:cs typeface="Times New Roman" pitchFamily="18" charset="0"/>
            </a:endParaRPr>
          </a:p>
        </p:txBody>
      </p:sp>
      <p:cxnSp>
        <p:nvCxnSpPr>
          <p:cNvPr id="19" name="Straight Connector 18"/>
          <p:cNvCxnSpPr>
            <a:stCxn id="16" idx="1"/>
            <a:endCxn id="8" idx="1"/>
          </p:cNvCxnSpPr>
          <p:nvPr/>
        </p:nvCxnSpPr>
        <p:spPr>
          <a:xfrm flipV="1">
            <a:off x="1952173" y="2457564"/>
            <a:ext cx="1094558" cy="436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82968" y="2303576"/>
            <a:ext cx="1082676" cy="211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5" idx="1"/>
          </p:cNvCxnSpPr>
          <p:nvPr/>
        </p:nvCxnSpPr>
        <p:spPr>
          <a:xfrm flipH="1">
            <a:off x="1952173" y="1455851"/>
            <a:ext cx="245750" cy="1045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1"/>
            <a:endCxn id="10" idx="0"/>
          </p:cNvCxnSpPr>
          <p:nvPr/>
        </p:nvCxnSpPr>
        <p:spPr>
          <a:xfrm>
            <a:off x="1952173" y="2501243"/>
            <a:ext cx="661171" cy="8802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424306" y="2361569"/>
            <a:ext cx="127794" cy="100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203264" y="2869583"/>
            <a:ext cx="127794" cy="100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414933" y="2429293"/>
            <a:ext cx="127794" cy="100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032450" y="1906257"/>
            <a:ext cx="127794" cy="100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Line 7"/>
          <p:cNvSpPr>
            <a:spLocks noChangeShapeType="1"/>
          </p:cNvSpPr>
          <p:nvPr/>
        </p:nvSpPr>
        <p:spPr bwMode="auto">
          <a:xfrm flipV="1">
            <a:off x="4666725" y="1267464"/>
            <a:ext cx="1187930" cy="1068441"/>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imes New Roman" pitchFamily="18" charset="0"/>
              <a:cs typeface="Times New Roman" pitchFamily="18" charset="0"/>
            </a:endParaRPr>
          </a:p>
        </p:txBody>
      </p:sp>
      <p:sp>
        <p:nvSpPr>
          <p:cNvPr id="29" name="Line 8"/>
          <p:cNvSpPr>
            <a:spLocks noChangeShapeType="1"/>
          </p:cNvSpPr>
          <p:nvPr/>
        </p:nvSpPr>
        <p:spPr bwMode="auto">
          <a:xfrm>
            <a:off x="5854655" y="1267464"/>
            <a:ext cx="1033499" cy="1710103"/>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imes New Roman" pitchFamily="18" charset="0"/>
              <a:cs typeface="Times New Roman" pitchFamily="18" charset="0"/>
            </a:endParaRPr>
          </a:p>
        </p:txBody>
      </p:sp>
      <p:sp>
        <p:nvSpPr>
          <p:cNvPr id="30" name="Line 9"/>
          <p:cNvSpPr>
            <a:spLocks noChangeShapeType="1"/>
          </p:cNvSpPr>
          <p:nvPr/>
        </p:nvSpPr>
        <p:spPr bwMode="auto">
          <a:xfrm flipH="1">
            <a:off x="4785518" y="2977568"/>
            <a:ext cx="2102636" cy="0"/>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imes New Roman" pitchFamily="18" charset="0"/>
              <a:cs typeface="Times New Roman" pitchFamily="18" charset="0"/>
            </a:endParaRPr>
          </a:p>
        </p:txBody>
      </p:sp>
      <p:sp>
        <p:nvSpPr>
          <p:cNvPr id="31" name="Line 10"/>
          <p:cNvSpPr>
            <a:spLocks noChangeShapeType="1"/>
          </p:cNvSpPr>
          <p:nvPr/>
        </p:nvSpPr>
        <p:spPr bwMode="auto">
          <a:xfrm flipH="1" flipV="1">
            <a:off x="4666725" y="2335905"/>
            <a:ext cx="118793" cy="641662"/>
          </a:xfrm>
          <a:prstGeom prst="line">
            <a:avLst/>
          </a:prstGeom>
          <a:noFill/>
          <a:ln w="2857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latin typeface="Times New Roman" pitchFamily="18" charset="0"/>
              <a:cs typeface="Times New Roman" pitchFamily="18" charset="0"/>
            </a:endParaRPr>
          </a:p>
        </p:txBody>
      </p:sp>
      <p:sp>
        <p:nvSpPr>
          <p:cNvPr id="32" name="Rectangle 11"/>
          <p:cNvSpPr>
            <a:spLocks noChangeArrowheads="1"/>
          </p:cNvSpPr>
          <p:nvPr/>
        </p:nvSpPr>
        <p:spPr bwMode="auto">
          <a:xfrm>
            <a:off x="4549907" y="2928312"/>
            <a:ext cx="222818" cy="369332"/>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400">
                <a:latin typeface="Times New Roman" pitchFamily="18" charset="0"/>
                <a:cs typeface="Times New Roman" pitchFamily="18" charset="0"/>
              </a:rPr>
              <a:t>Q</a:t>
            </a:r>
            <a:endParaRPr kumimoji="0" lang="en-US" sz="2400" b="0" i="0" u="none" strike="noStrike" cap="none" normalizeH="0" baseline="0" dirty="0" smtClean="0">
              <a:ln>
                <a:noFill/>
              </a:ln>
              <a:effectLst/>
              <a:latin typeface="Times New Roman" pitchFamily="18" charset="0"/>
              <a:cs typeface="Times New Roman" pitchFamily="18" charset="0"/>
            </a:endParaRPr>
          </a:p>
        </p:txBody>
      </p:sp>
      <p:sp>
        <p:nvSpPr>
          <p:cNvPr id="33" name="Rectangle 12"/>
          <p:cNvSpPr>
            <a:spLocks noChangeArrowheads="1"/>
          </p:cNvSpPr>
          <p:nvPr/>
        </p:nvSpPr>
        <p:spPr bwMode="auto">
          <a:xfrm>
            <a:off x="6949802" y="2950109"/>
            <a:ext cx="171522" cy="369332"/>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itchFamily="18" charset="0"/>
                <a:cs typeface="Times New Roman" pitchFamily="18" charset="0"/>
              </a:rPr>
              <a:t>P</a:t>
            </a:r>
            <a:endParaRPr kumimoji="0" lang="en-US" sz="2400" b="0" i="0" u="none" strike="noStrike" cap="none" normalizeH="0" baseline="0" dirty="0" smtClean="0">
              <a:ln>
                <a:noFill/>
              </a:ln>
              <a:effectLst/>
              <a:latin typeface="Times New Roman" pitchFamily="18" charset="0"/>
              <a:cs typeface="Times New Roman" pitchFamily="18" charset="0"/>
            </a:endParaRPr>
          </a:p>
        </p:txBody>
      </p:sp>
      <p:sp>
        <p:nvSpPr>
          <p:cNvPr id="34" name="Rectangle 13"/>
          <p:cNvSpPr>
            <a:spLocks noChangeArrowheads="1"/>
          </p:cNvSpPr>
          <p:nvPr/>
        </p:nvSpPr>
        <p:spPr bwMode="auto">
          <a:xfrm>
            <a:off x="5826922" y="868243"/>
            <a:ext cx="222818" cy="369332"/>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itchFamily="18" charset="0"/>
                <a:cs typeface="Times New Roman" pitchFamily="18" charset="0"/>
              </a:rPr>
              <a:t>N</a:t>
            </a:r>
            <a:endParaRPr kumimoji="0" lang="en-US" sz="2400" b="0" i="0" u="none" strike="noStrike" cap="none" normalizeH="0" baseline="0" dirty="0" smtClean="0">
              <a:ln>
                <a:noFill/>
              </a:ln>
              <a:effectLst/>
              <a:latin typeface="Times New Roman" pitchFamily="18" charset="0"/>
              <a:cs typeface="Times New Roman" pitchFamily="18" charset="0"/>
            </a:endParaRPr>
          </a:p>
        </p:txBody>
      </p:sp>
      <p:sp>
        <p:nvSpPr>
          <p:cNvPr id="35" name="Rectangle 14"/>
          <p:cNvSpPr>
            <a:spLocks noChangeArrowheads="1"/>
          </p:cNvSpPr>
          <p:nvPr/>
        </p:nvSpPr>
        <p:spPr bwMode="auto">
          <a:xfrm>
            <a:off x="4358791" y="2059961"/>
            <a:ext cx="274114" cy="369332"/>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effectLst/>
                <a:latin typeface="Times New Roman" pitchFamily="18" charset="0"/>
                <a:cs typeface="Times New Roman" pitchFamily="18" charset="0"/>
              </a:rPr>
              <a:t>M</a:t>
            </a:r>
            <a:endParaRPr kumimoji="0" lang="en-US" sz="2400" b="0" i="0" u="none" strike="noStrike" cap="none" normalizeH="0" baseline="0" dirty="0" smtClean="0">
              <a:ln>
                <a:noFill/>
              </a:ln>
              <a:effectLst/>
              <a:latin typeface="Times New Roman" pitchFamily="18" charset="0"/>
              <a:cs typeface="Times New Roman" pitchFamily="18" charset="0"/>
            </a:endParaRPr>
          </a:p>
        </p:txBody>
      </p:sp>
      <p:sp>
        <p:nvSpPr>
          <p:cNvPr id="36" name="Oval 15"/>
          <p:cNvSpPr>
            <a:spLocks noChangeArrowheads="1"/>
          </p:cNvSpPr>
          <p:nvPr/>
        </p:nvSpPr>
        <p:spPr bwMode="auto">
          <a:xfrm>
            <a:off x="5810108" y="2422456"/>
            <a:ext cx="53457" cy="53720"/>
          </a:xfrm>
          <a:prstGeom prst="ellipse">
            <a:avLst/>
          </a:prstGeom>
          <a:solidFill>
            <a:srgbClr val="FF0000"/>
          </a:solidFill>
          <a:ln w="28575">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sz="2400">
              <a:latin typeface="Times New Roman" pitchFamily="18" charset="0"/>
              <a:cs typeface="Times New Roman" pitchFamily="18" charset="0"/>
            </a:endParaRPr>
          </a:p>
        </p:txBody>
      </p:sp>
      <p:sp>
        <p:nvSpPr>
          <p:cNvPr id="37" name="TextBox 36"/>
          <p:cNvSpPr txBox="1"/>
          <p:nvPr/>
        </p:nvSpPr>
        <p:spPr>
          <a:xfrm>
            <a:off x="5423644" y="2122516"/>
            <a:ext cx="371229" cy="461665"/>
          </a:xfrm>
          <a:prstGeom prst="rect">
            <a:avLst/>
          </a:prstGeom>
          <a:noFill/>
          <a:ln w="28575">
            <a:noFill/>
          </a:ln>
        </p:spPr>
        <p:txBody>
          <a:bodyPr wrap="square" rtlCol="0">
            <a:spAutoFit/>
          </a:bodyPr>
          <a:lstStyle/>
          <a:p>
            <a:r>
              <a:rPr lang="vi-VN" sz="2400" dirty="0">
                <a:latin typeface="Times New Roman" pitchFamily="18" charset="0"/>
                <a:cs typeface="Times New Roman" pitchFamily="18" charset="0"/>
              </a:rPr>
              <a:t>O</a:t>
            </a:r>
            <a:endParaRPr lang="en-US" sz="2400" dirty="0">
              <a:latin typeface="Times New Roman" pitchFamily="18" charset="0"/>
              <a:cs typeface="Times New Roman" pitchFamily="18" charset="0"/>
            </a:endParaRPr>
          </a:p>
        </p:txBody>
      </p:sp>
      <p:sp>
        <p:nvSpPr>
          <p:cNvPr id="38" name="Text Box 45"/>
          <p:cNvSpPr txBox="1">
            <a:spLocks noChangeArrowheads="1"/>
          </p:cNvSpPr>
          <p:nvPr/>
        </p:nvSpPr>
        <p:spPr bwMode="auto">
          <a:xfrm>
            <a:off x="6391132" y="2715694"/>
            <a:ext cx="691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smtClean="0">
                <a:latin typeface="Times New Roman" panose="02020603050405020304" pitchFamily="18" charset="0"/>
                <a:cs typeface="Times New Roman" panose="02020603050405020304" pitchFamily="18" charset="0"/>
              </a:rPr>
              <a:t>50</a:t>
            </a:r>
            <a:r>
              <a:rPr lang="en-US" altLang="en-US" sz="1400" baseline="30000" smtClean="0">
                <a:latin typeface="Times New Roman" panose="02020603050405020304" pitchFamily="18" charset="0"/>
                <a:cs typeface="Times New Roman" panose="02020603050405020304" pitchFamily="18" charset="0"/>
              </a:rPr>
              <a:t>0</a:t>
            </a:r>
            <a:endParaRPr lang="en-US" altLang="en-US" sz="1400">
              <a:latin typeface="Times New Roman" panose="02020603050405020304" pitchFamily="18" charset="0"/>
              <a:cs typeface="Times New Roman" panose="02020603050405020304" pitchFamily="18" charset="0"/>
            </a:endParaRPr>
          </a:p>
        </p:txBody>
      </p:sp>
      <p:sp>
        <p:nvSpPr>
          <p:cNvPr id="39" name="Text Box 45"/>
          <p:cNvSpPr txBox="1">
            <a:spLocks noChangeArrowheads="1"/>
          </p:cNvSpPr>
          <p:nvPr/>
        </p:nvSpPr>
        <p:spPr bwMode="auto">
          <a:xfrm>
            <a:off x="4605077" y="2263099"/>
            <a:ext cx="691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smtClean="0">
                <a:latin typeface="Times New Roman" panose="02020603050405020304" pitchFamily="18" charset="0"/>
                <a:cs typeface="Times New Roman" panose="02020603050405020304" pitchFamily="18" charset="0"/>
              </a:rPr>
              <a:t>130</a:t>
            </a:r>
            <a:r>
              <a:rPr lang="en-US" altLang="en-US" sz="1400" baseline="30000" smtClean="0">
                <a:latin typeface="Times New Roman" panose="02020603050405020304" pitchFamily="18" charset="0"/>
                <a:cs typeface="Times New Roman" panose="02020603050405020304" pitchFamily="18" charset="0"/>
              </a:rPr>
              <a:t>0</a:t>
            </a:r>
            <a:endParaRPr lang="en-US" altLang="en-US" sz="140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625" y="1030023"/>
            <a:ext cx="3371120" cy="2091652"/>
          </a:xfrm>
          <a:prstGeom prst="rect">
            <a:avLst/>
          </a:prstGeom>
        </p:spPr>
      </p:pic>
      <p:sp>
        <p:nvSpPr>
          <p:cNvPr id="40" name="Text Box 45"/>
          <p:cNvSpPr txBox="1">
            <a:spLocks noChangeArrowheads="1"/>
          </p:cNvSpPr>
          <p:nvPr/>
        </p:nvSpPr>
        <p:spPr bwMode="auto">
          <a:xfrm>
            <a:off x="9298401" y="1404527"/>
            <a:ext cx="691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smtClean="0">
                <a:latin typeface="Times New Roman" panose="02020603050405020304" pitchFamily="18" charset="0"/>
                <a:cs typeface="Times New Roman" panose="02020603050405020304" pitchFamily="18" charset="0"/>
              </a:rPr>
              <a:t>120</a:t>
            </a:r>
            <a:r>
              <a:rPr lang="en-US" altLang="en-US" sz="1400" baseline="30000" smtClean="0">
                <a:latin typeface="Times New Roman" panose="02020603050405020304" pitchFamily="18" charset="0"/>
                <a:cs typeface="Times New Roman" panose="02020603050405020304" pitchFamily="18" charset="0"/>
              </a:rPr>
              <a:t>0</a:t>
            </a:r>
            <a:endParaRPr lang="en-US" altLang="en-US" sz="1400">
              <a:latin typeface="Times New Roman" panose="02020603050405020304" pitchFamily="18" charset="0"/>
              <a:cs typeface="Times New Roman" panose="02020603050405020304" pitchFamily="18" charset="0"/>
            </a:endParaRPr>
          </a:p>
        </p:txBody>
      </p:sp>
      <p:sp>
        <p:nvSpPr>
          <p:cNvPr id="41" name="Text Box 45"/>
          <p:cNvSpPr txBox="1">
            <a:spLocks noChangeArrowheads="1"/>
          </p:cNvSpPr>
          <p:nvPr/>
        </p:nvSpPr>
        <p:spPr bwMode="auto">
          <a:xfrm>
            <a:off x="8636049" y="2530193"/>
            <a:ext cx="691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smtClean="0">
                <a:latin typeface="Times New Roman" panose="02020603050405020304" pitchFamily="18" charset="0"/>
                <a:cs typeface="Times New Roman" panose="02020603050405020304" pitchFamily="18" charset="0"/>
              </a:rPr>
              <a:t>60</a:t>
            </a:r>
            <a:r>
              <a:rPr lang="en-US" altLang="en-US" sz="1400" baseline="30000" smtClean="0">
                <a:latin typeface="Times New Roman" panose="02020603050405020304" pitchFamily="18" charset="0"/>
                <a:cs typeface="Times New Roman" panose="02020603050405020304" pitchFamily="18" charset="0"/>
              </a:rPr>
              <a:t>0</a:t>
            </a:r>
            <a:endParaRPr lang="en-US" altLang="en-US" sz="1400">
              <a:latin typeface="Times New Roman" panose="02020603050405020304" pitchFamily="18" charset="0"/>
              <a:cs typeface="Times New Roman" panose="02020603050405020304" pitchFamily="18" charset="0"/>
            </a:endParaRPr>
          </a:p>
        </p:txBody>
      </p:sp>
      <p:grpSp>
        <p:nvGrpSpPr>
          <p:cNvPr id="42" name="Group 50"/>
          <p:cNvGrpSpPr>
            <a:grpSpLocks/>
          </p:cNvGrpSpPr>
          <p:nvPr/>
        </p:nvGrpSpPr>
        <p:grpSpPr bwMode="auto">
          <a:xfrm>
            <a:off x="2215534" y="4309099"/>
            <a:ext cx="3392163" cy="2447347"/>
            <a:chOff x="2747" y="825"/>
            <a:chExt cx="1504" cy="894"/>
          </a:xfrm>
        </p:grpSpPr>
        <p:sp>
          <p:nvSpPr>
            <p:cNvPr id="43" name="Line 51"/>
            <p:cNvSpPr>
              <a:spLocks noChangeShapeType="1"/>
            </p:cNvSpPr>
            <p:nvPr/>
          </p:nvSpPr>
          <p:spPr bwMode="auto">
            <a:xfrm rot="14590565" flipH="1">
              <a:off x="3203" y="658"/>
              <a:ext cx="266" cy="61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4" name="Line 52"/>
            <p:cNvSpPr>
              <a:spLocks noChangeShapeType="1"/>
            </p:cNvSpPr>
            <p:nvPr/>
          </p:nvSpPr>
          <p:spPr bwMode="auto">
            <a:xfrm rot="14590565" flipH="1">
              <a:off x="3557" y="1218"/>
              <a:ext cx="634" cy="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5" name="Line 53"/>
            <p:cNvSpPr>
              <a:spLocks noChangeShapeType="1"/>
            </p:cNvSpPr>
            <p:nvPr/>
          </p:nvSpPr>
          <p:spPr bwMode="auto">
            <a:xfrm rot="14590565" flipH="1">
              <a:off x="3158" y="921"/>
              <a:ext cx="624" cy="9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6" name="Line 54"/>
            <p:cNvSpPr>
              <a:spLocks noChangeShapeType="1"/>
            </p:cNvSpPr>
            <p:nvPr/>
          </p:nvSpPr>
          <p:spPr bwMode="auto">
            <a:xfrm rot="14590565">
              <a:off x="2802" y="989"/>
              <a:ext cx="269" cy="2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7" name="Line 55"/>
            <p:cNvSpPr>
              <a:spLocks noChangeShapeType="1"/>
            </p:cNvSpPr>
            <p:nvPr/>
          </p:nvSpPr>
          <p:spPr bwMode="auto">
            <a:xfrm flipV="1">
              <a:off x="2859" y="976"/>
              <a:ext cx="827" cy="3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8" name="Line 56"/>
            <p:cNvSpPr>
              <a:spLocks noChangeShapeType="1"/>
            </p:cNvSpPr>
            <p:nvPr/>
          </p:nvSpPr>
          <p:spPr bwMode="auto">
            <a:xfrm>
              <a:off x="2995" y="962"/>
              <a:ext cx="1044" cy="53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000"/>
            </a:p>
          </p:txBody>
        </p:sp>
        <p:sp>
          <p:nvSpPr>
            <p:cNvPr id="49" name="Rectangle 57"/>
            <p:cNvSpPr>
              <a:spLocks noChangeArrowheads="1"/>
            </p:cNvSpPr>
            <p:nvPr/>
          </p:nvSpPr>
          <p:spPr bwMode="auto">
            <a:xfrm rot="19578596">
              <a:off x="3618" y="979"/>
              <a:ext cx="84" cy="64"/>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Times New Roman" panose="02020603050405020304" pitchFamily="18" charset="0"/>
                <a:cs typeface="Times New Roman" panose="02020603050405020304" pitchFamily="18" charset="0"/>
              </a:endParaRPr>
            </a:p>
          </p:txBody>
        </p:sp>
        <p:sp>
          <p:nvSpPr>
            <p:cNvPr id="50" name="Rectangle 58"/>
            <p:cNvSpPr>
              <a:spLocks noChangeArrowheads="1"/>
            </p:cNvSpPr>
            <p:nvPr/>
          </p:nvSpPr>
          <p:spPr bwMode="auto">
            <a:xfrm rot="12157192" flipV="1">
              <a:off x="2979" y="982"/>
              <a:ext cx="74" cy="6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Times New Roman" panose="02020603050405020304" pitchFamily="18" charset="0"/>
                <a:cs typeface="Times New Roman" panose="02020603050405020304" pitchFamily="18" charset="0"/>
              </a:endParaRPr>
            </a:p>
          </p:txBody>
        </p:sp>
        <p:sp>
          <p:nvSpPr>
            <p:cNvPr id="51" name="Text Box 59"/>
            <p:cNvSpPr txBox="1">
              <a:spLocks noChangeArrowheads="1"/>
            </p:cNvSpPr>
            <p:nvPr/>
          </p:nvSpPr>
          <p:spPr bwMode="auto">
            <a:xfrm>
              <a:off x="2888" y="825"/>
              <a:ext cx="142" cy="1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smtClean="0">
                  <a:latin typeface="Times New Roman" panose="02020603050405020304" pitchFamily="18" charset="0"/>
                  <a:cs typeface="Times New Roman" panose="02020603050405020304" pitchFamily="18" charset="0"/>
                </a:rPr>
                <a:t>P</a:t>
              </a:r>
              <a:endParaRPr lang="en-US" altLang="en-US" sz="2000">
                <a:latin typeface="Times New Roman" panose="02020603050405020304" pitchFamily="18" charset="0"/>
                <a:cs typeface="Times New Roman" panose="02020603050405020304" pitchFamily="18" charset="0"/>
              </a:endParaRPr>
            </a:p>
          </p:txBody>
        </p:sp>
        <p:sp>
          <p:nvSpPr>
            <p:cNvPr id="52" name="Text Box 60"/>
            <p:cNvSpPr txBox="1">
              <a:spLocks noChangeArrowheads="1"/>
            </p:cNvSpPr>
            <p:nvPr/>
          </p:nvSpPr>
          <p:spPr bwMode="auto">
            <a:xfrm>
              <a:off x="3677" y="831"/>
              <a:ext cx="142" cy="1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smtClean="0">
                  <a:latin typeface="Times New Roman" panose="02020603050405020304" pitchFamily="18" charset="0"/>
                  <a:cs typeface="Times New Roman" panose="02020603050405020304" pitchFamily="18" charset="0"/>
                </a:rPr>
                <a:t>Q</a:t>
              </a:r>
              <a:endParaRPr lang="en-US" altLang="en-US" sz="2000">
                <a:latin typeface="Times New Roman" panose="02020603050405020304" pitchFamily="18" charset="0"/>
                <a:cs typeface="Times New Roman" panose="02020603050405020304" pitchFamily="18" charset="0"/>
              </a:endParaRPr>
            </a:p>
          </p:txBody>
        </p:sp>
        <p:sp>
          <p:nvSpPr>
            <p:cNvPr id="53" name="Text Box 61"/>
            <p:cNvSpPr txBox="1">
              <a:spLocks noChangeArrowheads="1"/>
            </p:cNvSpPr>
            <p:nvPr/>
          </p:nvSpPr>
          <p:spPr bwMode="auto">
            <a:xfrm>
              <a:off x="4061" y="1429"/>
              <a:ext cx="190" cy="1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smtClean="0">
                  <a:latin typeface="Times New Roman" panose="02020603050405020304" pitchFamily="18" charset="0"/>
                  <a:cs typeface="Times New Roman" panose="02020603050405020304" pitchFamily="18" charset="0"/>
                </a:rPr>
                <a:t>R</a:t>
              </a:r>
              <a:endParaRPr lang="en-US" altLang="en-US" sz="2000">
                <a:latin typeface="Times New Roman" panose="02020603050405020304" pitchFamily="18" charset="0"/>
                <a:cs typeface="Times New Roman" panose="02020603050405020304" pitchFamily="18" charset="0"/>
              </a:endParaRPr>
            </a:p>
          </p:txBody>
        </p:sp>
        <p:sp>
          <p:nvSpPr>
            <p:cNvPr id="54" name="Text Box 62"/>
            <p:cNvSpPr txBox="1">
              <a:spLocks noChangeArrowheads="1"/>
            </p:cNvSpPr>
            <p:nvPr/>
          </p:nvSpPr>
          <p:spPr bwMode="auto">
            <a:xfrm>
              <a:off x="2747" y="1258"/>
              <a:ext cx="141" cy="14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smtClean="0">
                  <a:latin typeface="Times New Roman" panose="02020603050405020304" pitchFamily="18" charset="0"/>
                  <a:cs typeface="Times New Roman" panose="02020603050405020304" pitchFamily="18" charset="0"/>
                </a:rPr>
                <a:t>S</a:t>
              </a:r>
              <a:endParaRPr lang="en-US" altLang="en-US" sz="2000">
                <a:latin typeface="Times New Roman" panose="02020603050405020304" pitchFamily="18" charset="0"/>
                <a:cs typeface="Times New Roman" panose="02020603050405020304" pitchFamily="18" charset="0"/>
              </a:endParaRPr>
            </a:p>
          </p:txBody>
        </p:sp>
      </p:grpSp>
      <p:grpSp>
        <p:nvGrpSpPr>
          <p:cNvPr id="55" name="Group 64"/>
          <p:cNvGrpSpPr>
            <a:grpSpLocks/>
          </p:cNvGrpSpPr>
          <p:nvPr/>
        </p:nvGrpSpPr>
        <p:grpSpPr bwMode="auto">
          <a:xfrm>
            <a:off x="7329919" y="4261799"/>
            <a:ext cx="2492528" cy="2100890"/>
            <a:chOff x="192" y="2793"/>
            <a:chExt cx="1605" cy="1296"/>
          </a:xfrm>
        </p:grpSpPr>
        <p:sp>
          <p:nvSpPr>
            <p:cNvPr id="56" name="Line 65"/>
            <p:cNvSpPr>
              <a:spLocks noChangeShapeType="1"/>
            </p:cNvSpPr>
            <p:nvPr/>
          </p:nvSpPr>
          <p:spPr bwMode="auto">
            <a:xfrm>
              <a:off x="192" y="3849"/>
              <a:ext cx="1392" cy="0"/>
            </a:xfrm>
            <a:prstGeom prst="line">
              <a:avLst/>
            </a:prstGeom>
            <a:ln w="28575">
              <a:headEnd/>
              <a:tailEnd/>
            </a:ln>
          </p:spPr>
          <p:style>
            <a:lnRef idx="2">
              <a:schemeClr val="dk1"/>
            </a:lnRef>
            <a:fillRef idx="1">
              <a:schemeClr val="lt1"/>
            </a:fillRef>
            <a:effectRef idx="0">
              <a:schemeClr val="dk1"/>
            </a:effectRef>
            <a:fontRef idx="minor">
              <a:schemeClr val="dk1"/>
            </a:fontRef>
          </p:style>
          <p:txBody>
            <a:bodyPr/>
            <a:lstStyle/>
            <a:p>
              <a:endParaRPr lang="en-US"/>
            </a:p>
          </p:txBody>
        </p:sp>
        <p:sp>
          <p:nvSpPr>
            <p:cNvPr id="57" name="Line 66"/>
            <p:cNvSpPr>
              <a:spLocks noChangeShapeType="1"/>
            </p:cNvSpPr>
            <p:nvPr/>
          </p:nvSpPr>
          <p:spPr bwMode="auto">
            <a:xfrm>
              <a:off x="480" y="2937"/>
              <a:ext cx="0" cy="912"/>
            </a:xfrm>
            <a:prstGeom prst="line">
              <a:avLst/>
            </a:prstGeom>
            <a:ln w="28575">
              <a:headEnd/>
              <a:tailEnd/>
            </a:ln>
          </p:spPr>
          <p:style>
            <a:lnRef idx="2">
              <a:schemeClr val="dk1"/>
            </a:lnRef>
            <a:fillRef idx="1">
              <a:schemeClr val="lt1"/>
            </a:fillRef>
            <a:effectRef idx="0">
              <a:schemeClr val="dk1"/>
            </a:effectRef>
            <a:fontRef idx="minor">
              <a:schemeClr val="dk1"/>
            </a:fontRef>
          </p:style>
          <p:txBody>
            <a:bodyPr/>
            <a:lstStyle/>
            <a:p>
              <a:endParaRPr lang="en-US"/>
            </a:p>
          </p:txBody>
        </p:sp>
        <p:sp>
          <p:nvSpPr>
            <p:cNvPr id="58" name="Line 67"/>
            <p:cNvSpPr>
              <a:spLocks noChangeShapeType="1"/>
            </p:cNvSpPr>
            <p:nvPr/>
          </p:nvSpPr>
          <p:spPr bwMode="auto">
            <a:xfrm>
              <a:off x="480" y="2937"/>
              <a:ext cx="912" cy="384"/>
            </a:xfrm>
            <a:prstGeom prst="line">
              <a:avLst/>
            </a:prstGeom>
            <a:ln w="28575">
              <a:headEnd/>
              <a:tailEnd/>
            </a:ln>
          </p:spPr>
          <p:style>
            <a:lnRef idx="2">
              <a:schemeClr val="dk1"/>
            </a:lnRef>
            <a:fillRef idx="1">
              <a:schemeClr val="lt1"/>
            </a:fillRef>
            <a:effectRef idx="0">
              <a:schemeClr val="dk1"/>
            </a:effectRef>
            <a:fontRef idx="minor">
              <a:schemeClr val="dk1"/>
            </a:fontRef>
          </p:style>
          <p:txBody>
            <a:bodyPr/>
            <a:lstStyle/>
            <a:p>
              <a:endParaRPr lang="en-US"/>
            </a:p>
          </p:txBody>
        </p:sp>
        <p:sp>
          <p:nvSpPr>
            <p:cNvPr id="59" name="Line 68"/>
            <p:cNvSpPr>
              <a:spLocks noChangeShapeType="1"/>
            </p:cNvSpPr>
            <p:nvPr/>
          </p:nvSpPr>
          <p:spPr bwMode="auto">
            <a:xfrm flipH="1">
              <a:off x="1200" y="3321"/>
              <a:ext cx="192" cy="528"/>
            </a:xfrm>
            <a:prstGeom prst="line">
              <a:avLst/>
            </a:prstGeom>
            <a:ln w="28575">
              <a:solidFill>
                <a:schemeClr val="tx1"/>
              </a:solidFill>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60" name="Arc 69"/>
            <p:cNvSpPr>
              <a:spLocks/>
            </p:cNvSpPr>
            <p:nvPr/>
          </p:nvSpPr>
          <p:spPr bwMode="auto">
            <a:xfrm rot="6500947">
              <a:off x="472" y="2968"/>
              <a:ext cx="190" cy="225"/>
            </a:xfrm>
            <a:custGeom>
              <a:avLst/>
              <a:gdLst>
                <a:gd name="T0" fmla="*/ 0 w 20640"/>
                <a:gd name="T1" fmla="*/ 0 h 21504"/>
                <a:gd name="T2" fmla="*/ 0 w 20640"/>
                <a:gd name="T3" fmla="*/ 0 h 21504"/>
                <a:gd name="T4" fmla="*/ 0 w 20640"/>
                <a:gd name="T5" fmla="*/ 0 h 21504"/>
                <a:gd name="T6" fmla="*/ 0 60000 65536"/>
                <a:gd name="T7" fmla="*/ 0 60000 65536"/>
                <a:gd name="T8" fmla="*/ 0 60000 65536"/>
                <a:gd name="T9" fmla="*/ 0 w 20640"/>
                <a:gd name="T10" fmla="*/ 0 h 21504"/>
                <a:gd name="T11" fmla="*/ 20640 w 20640"/>
                <a:gd name="T12" fmla="*/ 21504 h 21504"/>
              </a:gdLst>
              <a:ahLst/>
              <a:cxnLst>
                <a:cxn ang="T6">
                  <a:pos x="T0" y="T1"/>
                </a:cxn>
                <a:cxn ang="T7">
                  <a:pos x="T2" y="T3"/>
                </a:cxn>
                <a:cxn ang="T8">
                  <a:pos x="T4" y="T5"/>
                </a:cxn>
              </a:cxnLst>
              <a:rect l="T9" t="T10" r="T11" b="T12"/>
              <a:pathLst>
                <a:path w="20640" h="21504" fill="none" extrusionOk="0">
                  <a:moveTo>
                    <a:pt x="2033" y="-1"/>
                  </a:moveTo>
                  <a:cubicBezTo>
                    <a:pt x="10724" y="821"/>
                    <a:pt x="18066" y="6794"/>
                    <a:pt x="20639" y="15136"/>
                  </a:cubicBezTo>
                </a:path>
                <a:path w="20640" h="21504" stroke="0" extrusionOk="0">
                  <a:moveTo>
                    <a:pt x="2033" y="-1"/>
                  </a:moveTo>
                  <a:cubicBezTo>
                    <a:pt x="10724" y="821"/>
                    <a:pt x="18066" y="6794"/>
                    <a:pt x="20639" y="15136"/>
                  </a:cubicBezTo>
                  <a:lnTo>
                    <a:pt x="0" y="21504"/>
                  </a:lnTo>
                  <a:lnTo>
                    <a:pt x="2033" y="-1"/>
                  </a:lnTo>
                  <a:close/>
                </a:path>
              </a:pathLst>
            </a:cu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61" name="Arc 70"/>
            <p:cNvSpPr>
              <a:spLocks/>
            </p:cNvSpPr>
            <p:nvPr/>
          </p:nvSpPr>
          <p:spPr bwMode="auto">
            <a:xfrm rot="819556">
              <a:off x="1228" y="3692"/>
              <a:ext cx="201" cy="179"/>
            </a:xfrm>
            <a:custGeom>
              <a:avLst/>
              <a:gdLst>
                <a:gd name="T0" fmla="*/ 0 w 20640"/>
                <a:gd name="T1" fmla="*/ 0 h 21504"/>
                <a:gd name="T2" fmla="*/ 0 w 20640"/>
                <a:gd name="T3" fmla="*/ 0 h 21504"/>
                <a:gd name="T4" fmla="*/ 0 w 20640"/>
                <a:gd name="T5" fmla="*/ 0 h 21504"/>
                <a:gd name="T6" fmla="*/ 0 60000 65536"/>
                <a:gd name="T7" fmla="*/ 0 60000 65536"/>
                <a:gd name="T8" fmla="*/ 0 60000 65536"/>
                <a:gd name="T9" fmla="*/ 0 w 20640"/>
                <a:gd name="T10" fmla="*/ 0 h 21504"/>
                <a:gd name="T11" fmla="*/ 20640 w 20640"/>
                <a:gd name="T12" fmla="*/ 21504 h 21504"/>
              </a:gdLst>
              <a:ahLst/>
              <a:cxnLst>
                <a:cxn ang="T6">
                  <a:pos x="T0" y="T1"/>
                </a:cxn>
                <a:cxn ang="T7">
                  <a:pos x="T2" y="T3"/>
                </a:cxn>
                <a:cxn ang="T8">
                  <a:pos x="T4" y="T5"/>
                </a:cxn>
              </a:cxnLst>
              <a:rect l="T9" t="T10" r="T11" b="T12"/>
              <a:pathLst>
                <a:path w="20640" h="21504" fill="none" extrusionOk="0">
                  <a:moveTo>
                    <a:pt x="2033" y="-1"/>
                  </a:moveTo>
                  <a:cubicBezTo>
                    <a:pt x="10724" y="821"/>
                    <a:pt x="18066" y="6794"/>
                    <a:pt x="20639" y="15136"/>
                  </a:cubicBezTo>
                </a:path>
                <a:path w="20640" h="21504" stroke="0" extrusionOk="0">
                  <a:moveTo>
                    <a:pt x="2033" y="-1"/>
                  </a:moveTo>
                  <a:cubicBezTo>
                    <a:pt x="10724" y="821"/>
                    <a:pt x="18066" y="6794"/>
                    <a:pt x="20639" y="15136"/>
                  </a:cubicBezTo>
                  <a:lnTo>
                    <a:pt x="0" y="21504"/>
                  </a:lnTo>
                  <a:lnTo>
                    <a:pt x="2033" y="-1"/>
                  </a:lnTo>
                  <a:close/>
                </a:path>
              </a:pathLst>
            </a:cu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62" name="Text Box 71"/>
            <p:cNvSpPr txBox="1">
              <a:spLocks noChangeArrowheads="1"/>
            </p:cNvSpPr>
            <p:nvPr/>
          </p:nvSpPr>
          <p:spPr bwMode="auto">
            <a:xfrm>
              <a:off x="240" y="2793"/>
              <a:ext cx="337" cy="228"/>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smtClean="0">
                  <a:latin typeface="Times New Roman" panose="02020603050405020304" pitchFamily="18" charset="0"/>
                  <a:cs typeface="Times New Roman" panose="02020603050405020304" pitchFamily="18" charset="0"/>
                </a:rPr>
                <a:t>D</a:t>
              </a:r>
              <a:endParaRPr lang="en-US" altLang="en-US" sz="1800">
                <a:latin typeface="Times New Roman" panose="02020603050405020304" pitchFamily="18" charset="0"/>
                <a:cs typeface="Times New Roman" panose="02020603050405020304" pitchFamily="18" charset="0"/>
              </a:endParaRPr>
            </a:p>
          </p:txBody>
        </p:sp>
        <p:sp>
          <p:nvSpPr>
            <p:cNvPr id="63" name="Text Box 72"/>
            <p:cNvSpPr txBox="1">
              <a:spLocks noChangeArrowheads="1"/>
            </p:cNvSpPr>
            <p:nvPr/>
          </p:nvSpPr>
          <p:spPr bwMode="auto">
            <a:xfrm>
              <a:off x="1462" y="3024"/>
              <a:ext cx="335" cy="22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smtClean="0">
                  <a:latin typeface="Times New Roman" panose="02020603050405020304" pitchFamily="18" charset="0"/>
                  <a:cs typeface="Times New Roman" panose="02020603050405020304" pitchFamily="18" charset="0"/>
                </a:rPr>
                <a:t>K</a:t>
              </a:r>
              <a:endParaRPr lang="en-US" altLang="en-US" sz="1800">
                <a:latin typeface="Times New Roman" panose="02020603050405020304" pitchFamily="18" charset="0"/>
                <a:cs typeface="Times New Roman" panose="02020603050405020304" pitchFamily="18" charset="0"/>
              </a:endParaRPr>
            </a:p>
          </p:txBody>
        </p:sp>
        <p:sp>
          <p:nvSpPr>
            <p:cNvPr id="64" name="Text Box 73"/>
            <p:cNvSpPr txBox="1">
              <a:spLocks noChangeArrowheads="1"/>
            </p:cNvSpPr>
            <p:nvPr/>
          </p:nvSpPr>
          <p:spPr bwMode="auto">
            <a:xfrm>
              <a:off x="1097" y="3855"/>
              <a:ext cx="337" cy="22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smtClean="0">
                  <a:latin typeface="Times New Roman" panose="02020603050405020304" pitchFamily="18" charset="0"/>
                  <a:cs typeface="Times New Roman" panose="02020603050405020304" pitchFamily="18" charset="0"/>
                </a:rPr>
                <a:t>H</a:t>
              </a:r>
              <a:endParaRPr lang="en-US" altLang="en-US" sz="1800" dirty="0">
                <a:latin typeface="Times New Roman" panose="02020603050405020304" pitchFamily="18" charset="0"/>
                <a:cs typeface="Times New Roman" panose="02020603050405020304" pitchFamily="18" charset="0"/>
              </a:endParaRPr>
            </a:p>
          </p:txBody>
        </p:sp>
        <p:sp>
          <p:nvSpPr>
            <p:cNvPr id="65" name="Text Box 74"/>
            <p:cNvSpPr txBox="1">
              <a:spLocks noChangeArrowheads="1"/>
            </p:cNvSpPr>
            <p:nvPr/>
          </p:nvSpPr>
          <p:spPr bwMode="auto">
            <a:xfrm>
              <a:off x="368" y="3861"/>
              <a:ext cx="337" cy="228"/>
            </a:xfrm>
            <a:prstGeom prst="rect">
              <a:avLst/>
            </a:prstGeom>
            <a:ln>
              <a:noFill/>
            </a:ln>
          </p:spPr>
          <p:style>
            <a:lnRef idx="2">
              <a:schemeClr val="dk1"/>
            </a:lnRef>
            <a:fillRef idx="1">
              <a:schemeClr val="lt1"/>
            </a:fillRef>
            <a:effectRef idx="0">
              <a:schemeClr val="dk1"/>
            </a:effectRef>
            <a:fontRef idx="minor">
              <a:schemeClr val="dk1"/>
            </a:fontRef>
          </p:style>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smtClean="0">
                  <a:latin typeface="Times New Roman" panose="02020603050405020304" pitchFamily="18" charset="0"/>
                  <a:cs typeface="Times New Roman" panose="02020603050405020304" pitchFamily="18" charset="0"/>
                </a:rPr>
                <a:t>F</a:t>
              </a:r>
              <a:endParaRPr lang="en-US" altLang="en-US" sz="1800">
                <a:latin typeface="Times New Roman" panose="02020603050405020304" pitchFamily="18" charset="0"/>
                <a:cs typeface="Times New Roman" panose="02020603050405020304" pitchFamily="18" charset="0"/>
              </a:endParaRPr>
            </a:p>
          </p:txBody>
        </p:sp>
      </p:grpSp>
      <p:sp>
        <p:nvSpPr>
          <p:cNvPr id="4" name="Rectangle 3"/>
          <p:cNvSpPr/>
          <p:nvPr/>
        </p:nvSpPr>
        <p:spPr>
          <a:xfrm>
            <a:off x="1581832" y="3583364"/>
            <a:ext cx="889987" cy="400110"/>
          </a:xfrm>
          <a:prstGeom prst="rect">
            <a:avLst/>
          </a:prstGeom>
        </p:spPr>
        <p:txBody>
          <a:bodyPr wrap="none">
            <a:spAutoFit/>
          </a:bodyPr>
          <a:lstStyle/>
          <a:p>
            <a:r>
              <a:rPr lang="en-US" altLang="en-US" sz="2000" smtClean="0">
                <a:latin typeface="Times New Roman" panose="02020603050405020304" pitchFamily="18" charset="0"/>
              </a:rPr>
              <a:t>Hình 1</a:t>
            </a:r>
            <a:endParaRPr lang="en-US" sz="2000"/>
          </a:p>
        </p:txBody>
      </p:sp>
      <p:sp>
        <p:nvSpPr>
          <p:cNvPr id="67" name="Rectangle 66"/>
          <p:cNvSpPr/>
          <p:nvPr/>
        </p:nvSpPr>
        <p:spPr>
          <a:xfrm>
            <a:off x="5482155" y="3568944"/>
            <a:ext cx="889987" cy="400110"/>
          </a:xfrm>
          <a:prstGeom prst="rect">
            <a:avLst/>
          </a:prstGeom>
        </p:spPr>
        <p:txBody>
          <a:bodyPr wrap="none">
            <a:spAutoFit/>
          </a:bodyPr>
          <a:lstStyle/>
          <a:p>
            <a:r>
              <a:rPr lang="en-US" altLang="en-US" sz="2000" smtClean="0">
                <a:latin typeface="Times New Roman" panose="02020603050405020304" pitchFamily="18" charset="0"/>
              </a:rPr>
              <a:t>Hình 2</a:t>
            </a:r>
            <a:endParaRPr lang="en-US" sz="2000"/>
          </a:p>
        </p:txBody>
      </p:sp>
      <p:sp>
        <p:nvSpPr>
          <p:cNvPr id="68" name="Rectangle 67"/>
          <p:cNvSpPr/>
          <p:nvPr/>
        </p:nvSpPr>
        <p:spPr>
          <a:xfrm>
            <a:off x="9280799" y="3521294"/>
            <a:ext cx="889987" cy="400110"/>
          </a:xfrm>
          <a:prstGeom prst="rect">
            <a:avLst/>
          </a:prstGeom>
        </p:spPr>
        <p:txBody>
          <a:bodyPr wrap="none">
            <a:spAutoFit/>
          </a:bodyPr>
          <a:lstStyle/>
          <a:p>
            <a:r>
              <a:rPr lang="en-US" altLang="en-US" sz="2000" smtClean="0">
                <a:latin typeface="Times New Roman" panose="02020603050405020304" pitchFamily="18" charset="0"/>
              </a:rPr>
              <a:t>Hình 3</a:t>
            </a:r>
            <a:endParaRPr lang="en-US" sz="2000"/>
          </a:p>
        </p:txBody>
      </p:sp>
      <p:sp>
        <p:nvSpPr>
          <p:cNvPr id="69" name="Rectangle 68"/>
          <p:cNvSpPr/>
          <p:nvPr/>
        </p:nvSpPr>
        <p:spPr>
          <a:xfrm>
            <a:off x="3316104" y="6229550"/>
            <a:ext cx="954107" cy="400110"/>
          </a:xfrm>
          <a:prstGeom prst="rect">
            <a:avLst/>
          </a:prstGeom>
        </p:spPr>
        <p:txBody>
          <a:bodyPr wrap="none">
            <a:spAutoFit/>
          </a:bodyPr>
          <a:lstStyle/>
          <a:p>
            <a:r>
              <a:rPr lang="en-US" altLang="en-US" sz="2000" smtClean="0">
                <a:latin typeface="Times New Roman" panose="02020603050405020304" pitchFamily="18" charset="0"/>
              </a:rPr>
              <a:t>Hình  4</a:t>
            </a:r>
            <a:endParaRPr lang="en-US" sz="2000"/>
          </a:p>
        </p:txBody>
      </p:sp>
      <p:sp>
        <p:nvSpPr>
          <p:cNvPr id="70" name="Rectangle 69"/>
          <p:cNvSpPr/>
          <p:nvPr/>
        </p:nvSpPr>
        <p:spPr>
          <a:xfrm>
            <a:off x="7979100" y="6301070"/>
            <a:ext cx="889987" cy="400110"/>
          </a:xfrm>
          <a:prstGeom prst="rect">
            <a:avLst/>
          </a:prstGeom>
        </p:spPr>
        <p:txBody>
          <a:bodyPr wrap="none">
            <a:spAutoFit/>
          </a:bodyPr>
          <a:lstStyle/>
          <a:p>
            <a:r>
              <a:rPr lang="en-US" altLang="en-US" sz="2000" smtClean="0">
                <a:latin typeface="Times New Roman" panose="02020603050405020304" pitchFamily="18" charset="0"/>
              </a:rPr>
              <a:t>Hình 5</a:t>
            </a:r>
            <a:endParaRPr lang="en-US" sz="2000"/>
          </a:p>
        </p:txBody>
      </p:sp>
      <p:sp>
        <p:nvSpPr>
          <p:cNvPr id="71" name="Text Box 45"/>
          <p:cNvSpPr txBox="1">
            <a:spLocks noChangeArrowheads="1"/>
          </p:cNvSpPr>
          <p:nvPr/>
        </p:nvSpPr>
        <p:spPr bwMode="auto">
          <a:xfrm>
            <a:off x="8907945" y="5702642"/>
            <a:ext cx="691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smtClean="0">
                <a:latin typeface="Times New Roman" panose="02020603050405020304" pitchFamily="18" charset="0"/>
                <a:cs typeface="Times New Roman" panose="02020603050405020304" pitchFamily="18" charset="0"/>
              </a:rPr>
              <a:t>1</a:t>
            </a:r>
            <a:endParaRPr lang="en-US" altLang="en-US" sz="1400">
              <a:latin typeface="Times New Roman" panose="02020603050405020304" pitchFamily="18" charset="0"/>
              <a:cs typeface="Times New Roman" panose="02020603050405020304" pitchFamily="18" charset="0"/>
            </a:endParaRPr>
          </a:p>
        </p:txBody>
      </p:sp>
      <p:sp>
        <p:nvSpPr>
          <p:cNvPr id="72" name="Text Box 45"/>
          <p:cNvSpPr txBox="1">
            <a:spLocks noChangeArrowheads="1"/>
          </p:cNvSpPr>
          <p:nvPr/>
        </p:nvSpPr>
        <p:spPr bwMode="auto">
          <a:xfrm>
            <a:off x="8663858" y="5688385"/>
            <a:ext cx="691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smtClean="0">
                <a:latin typeface="Times New Roman" panose="02020603050405020304" pitchFamily="18" charset="0"/>
                <a:cs typeface="Times New Roman" panose="02020603050405020304" pitchFamily="18" charset="0"/>
              </a:rPr>
              <a:t>2</a:t>
            </a:r>
            <a:endParaRPr lang="en-US" altLang="en-US" sz="1400">
              <a:latin typeface="Times New Roman" panose="02020603050405020304" pitchFamily="18" charset="0"/>
              <a:cs typeface="Times New Roman" panose="02020603050405020304" pitchFamily="18" charset="0"/>
            </a:endParaRPr>
          </a:p>
        </p:txBody>
      </p:sp>
      <p:sp>
        <p:nvSpPr>
          <p:cNvPr id="27" name="Oval 26"/>
          <p:cNvSpPr/>
          <p:nvPr/>
        </p:nvSpPr>
        <p:spPr>
          <a:xfrm>
            <a:off x="1465930" y="3405044"/>
            <a:ext cx="1216756" cy="7440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329953" y="3439317"/>
            <a:ext cx="1216756" cy="7440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3206712" y="6064726"/>
            <a:ext cx="1216756" cy="7440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92774" y="6194798"/>
            <a:ext cx="1216756" cy="6139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85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arn(inVertical)">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barn(inVertical)">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arn(inVertical)">
                                      <p:cBhvr>
                                        <p:cTn id="2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73" grpId="0" animBg="1"/>
      <p:bldP spid="74" grpId="0" animBg="1"/>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5AA51052-F670-494E-B477-2B01F1BA31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176" y="3627630"/>
            <a:ext cx="2437537" cy="2639408"/>
          </a:xfrm>
          <a:prstGeom prst="rect">
            <a:avLst/>
          </a:prstGeom>
        </p:spPr>
      </p:pic>
      <p:sp>
        <p:nvSpPr>
          <p:cNvPr id="5" name="Speech Bubble: Rectangle with Corners Rounded 42">
            <a:extLst>
              <a:ext uri="{FF2B5EF4-FFF2-40B4-BE49-F238E27FC236}">
                <a16:creationId xmlns:a16="http://schemas.microsoft.com/office/drawing/2014/main" id="{17B925F9-7403-441B-9B7A-9186F7820572}"/>
              </a:ext>
            </a:extLst>
          </p:cNvPr>
          <p:cNvSpPr/>
          <p:nvPr/>
        </p:nvSpPr>
        <p:spPr>
          <a:xfrm>
            <a:off x="3234371" y="1492869"/>
            <a:ext cx="5265159" cy="1886566"/>
          </a:xfrm>
          <a:prstGeom prst="wedgeRoundRectCallout">
            <a:avLst>
              <a:gd name="adj1" fmla="val -49404"/>
              <a:gd name="adj2" fmla="val 70554"/>
              <a:gd name="adj3" fmla="val 16667"/>
            </a:avLst>
          </a:prstGeom>
          <a:solidFill>
            <a:srgbClr val="FCDA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rgbClr val="002060"/>
                </a:solidFill>
                <a:latin typeface="Times New Roman" panose="02020603050405020304" pitchFamily="18" charset="0"/>
                <a:cs typeface="Times New Roman" panose="02020603050405020304" pitchFamily="18" charset="0"/>
              </a:rPr>
              <a:t>Qua bài tập trên, theo em có những cách nào để nhận biết một tứ giác nội </a:t>
            </a:r>
            <a:r>
              <a:rPr lang="en-US" altLang="en-US" sz="2800" smtClean="0">
                <a:solidFill>
                  <a:srgbClr val="002060"/>
                </a:solidFill>
                <a:latin typeface="Times New Roman" panose="02020603050405020304" pitchFamily="18" charset="0"/>
              </a:rPr>
              <a:t>tiếp?</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828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744" y="174885"/>
            <a:ext cx="7104976"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4. </a:t>
            </a:r>
            <a:r>
              <a:rPr lang="vi-VN" sz="3200" b="1" smtClean="0">
                <a:solidFill>
                  <a:srgbClr val="FF0000"/>
                </a:solidFill>
                <a:latin typeface="Times New Roman" panose="02020603050405020304" pitchFamily="18" charset="0"/>
                <a:cs typeface="Times New Roman" panose="02020603050405020304" pitchFamily="18" charset="0"/>
              </a:rPr>
              <a:t>Dấu hiệu nhận biết</a:t>
            </a:r>
            <a:r>
              <a:rPr lang="en-US" sz="3200" b="1">
                <a:solidFill>
                  <a:srgbClr val="FF0000"/>
                </a:solidFill>
                <a:latin typeface="Times New Roman" panose="02020603050405020304" pitchFamily="18" charset="0"/>
                <a:cs typeface="Times New Roman" panose="02020603050405020304" pitchFamily="18" charset="0"/>
              </a:rPr>
              <a:t> tứ giác nội tiếp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5371" y="1015125"/>
            <a:ext cx="6790267" cy="954107"/>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Tứ giác có bốn đỉnh cách đều một điểm</a:t>
            </a:r>
            <a:r>
              <a:rPr lang="en-US" sz="2800" dirty="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 </a:t>
            </a:r>
            <a:r>
              <a:rPr lang="en-US" sz="2800" dirty="0" smtClean="0">
                <a:latin typeface="+mj-lt"/>
              </a:rPr>
              <a:t> </a:t>
            </a:r>
            <a:endParaRPr lang="en-US" sz="2800" dirty="0">
              <a:solidFill>
                <a:srgbClr val="FF0000"/>
              </a:solidFill>
              <a:latin typeface="+mj-lt"/>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131" y="209608"/>
            <a:ext cx="243840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029712" y="1587527"/>
            <a:ext cx="2961586" cy="461665"/>
          </a:xfrm>
          <a:prstGeom prst="rect">
            <a:avLst/>
          </a:prstGeom>
          <a:noFill/>
        </p:spPr>
        <p:txBody>
          <a:bodyPr wrap="square" rtlCol="0">
            <a:spAutoFit/>
          </a:bodyPr>
          <a:lstStyle/>
          <a:p>
            <a:r>
              <a:rPr lang="vi-VN" sz="2400" dirty="0" smtClean="0">
                <a:latin typeface="+mj-lt"/>
              </a:rPr>
              <a:t>OA = OB = OC = OD</a:t>
            </a:r>
            <a:endParaRPr lang="en-US" sz="2400" dirty="0">
              <a:latin typeface="+mj-lt"/>
            </a:endParaRPr>
          </a:p>
        </p:txBody>
      </p:sp>
      <p:sp>
        <p:nvSpPr>
          <p:cNvPr id="14" name="TextBox 13"/>
          <p:cNvSpPr txBox="1"/>
          <p:nvPr/>
        </p:nvSpPr>
        <p:spPr>
          <a:xfrm>
            <a:off x="115371" y="3149380"/>
            <a:ext cx="7903753"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b) </a:t>
            </a:r>
            <a:r>
              <a:rPr lang="vi-VN" sz="2800" smtClean="0">
                <a:latin typeface="Times New Roman" panose="02020603050405020304" pitchFamily="18" charset="0"/>
                <a:cs typeface="Times New Roman" panose="02020603050405020304" pitchFamily="18" charset="0"/>
              </a:rPr>
              <a:t>Tứ </a:t>
            </a:r>
            <a:r>
              <a:rPr lang="vi-VN" sz="2800" dirty="0" smtClean="0">
                <a:latin typeface="Times New Roman" panose="02020603050405020304" pitchFamily="18" charset="0"/>
                <a:cs typeface="Times New Roman" panose="02020603050405020304" pitchFamily="18" charset="0"/>
              </a:rPr>
              <a:t>giác có </a:t>
            </a:r>
            <a:r>
              <a:rPr lang="vi-VN" sz="2800" dirty="0" smtClean="0">
                <a:solidFill>
                  <a:srgbClr val="FF0000"/>
                </a:solidFill>
                <a:latin typeface="Times New Roman" panose="02020603050405020304" pitchFamily="18" charset="0"/>
                <a:cs typeface="Times New Roman" panose="02020603050405020304" pitchFamily="18" charset="0"/>
              </a:rPr>
              <a:t>tổng số đo hai góc đối nhau </a:t>
            </a:r>
            <a:r>
              <a:rPr lang="vi-VN" sz="2800" dirty="0" smtClean="0">
                <a:latin typeface="Times New Roman" panose="02020603050405020304" pitchFamily="18" charset="0"/>
                <a:cs typeface="Times New Roman" panose="02020603050405020304" pitchFamily="18" charset="0"/>
              </a:rPr>
              <a:t>bằng </a:t>
            </a:r>
            <a:r>
              <a:rPr lang="vi-VN" sz="2800" dirty="0" smtClean="0">
                <a:solidFill>
                  <a:srgbClr val="FF0000"/>
                </a:solidFill>
                <a:latin typeface="Times New Roman" panose="02020603050405020304" pitchFamily="18" charset="0"/>
                <a:cs typeface="Times New Roman" panose="02020603050405020304" pitchFamily="18" charset="0"/>
              </a:rPr>
              <a:t>180</a:t>
            </a:r>
            <a:r>
              <a:rPr lang="vi-VN" sz="2800" baseline="30000" dirty="0" smtClean="0">
                <a:solidFill>
                  <a:srgbClr val="FF0000"/>
                </a:solidFill>
                <a:latin typeface="Times New Roman" panose="02020603050405020304" pitchFamily="18" charset="0"/>
                <a:cs typeface="Times New Roman" panose="02020603050405020304" pitchFamily="18" charset="0"/>
              </a:rPr>
              <a:t>0</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4720" y="3954897"/>
            <a:ext cx="2434046" cy="2652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3722965006"/>
              </p:ext>
            </p:extLst>
          </p:nvPr>
        </p:nvGraphicFramePr>
        <p:xfrm>
          <a:off x="1120329" y="3748930"/>
          <a:ext cx="3755179" cy="450543"/>
        </p:xfrm>
        <a:graphic>
          <a:graphicData uri="http://schemas.openxmlformats.org/presentationml/2006/ole">
            <mc:AlternateContent xmlns:mc="http://schemas.openxmlformats.org/markup-compatibility/2006">
              <mc:Choice xmlns:v="urn:schemas-microsoft-com:vml" Requires="v">
                <p:oleObj spid="_x0000_s5168" name="Equation" r:id="rId5" imgW="2120760" imgH="253800" progId="Equation.DSMT4">
                  <p:embed/>
                </p:oleObj>
              </mc:Choice>
              <mc:Fallback>
                <p:oleObj name="Equation" r:id="rId5" imgW="2120760" imgH="253800" progId="Equation.DSMT4">
                  <p:embed/>
                  <p:pic>
                    <p:nvPicPr>
                      <p:cNvPr id="14" name="Object 13"/>
                      <p:cNvPicPr/>
                      <p:nvPr/>
                    </p:nvPicPr>
                    <p:blipFill>
                      <a:blip r:embed="rId6"/>
                      <a:stretch>
                        <a:fillRect/>
                      </a:stretch>
                    </p:blipFill>
                    <p:spPr>
                      <a:xfrm>
                        <a:off x="1120329" y="3748930"/>
                        <a:ext cx="3755179" cy="450543"/>
                      </a:xfrm>
                      <a:prstGeom prst="rect">
                        <a:avLst/>
                      </a:prstGeom>
                    </p:spPr>
                  </p:pic>
                </p:oleObj>
              </mc:Fallback>
            </mc:AlternateContent>
          </a:graphicData>
        </a:graphic>
      </p:graphicFrame>
      <p:sp>
        <p:nvSpPr>
          <p:cNvPr id="19" name="TextBox 18"/>
          <p:cNvSpPr txBox="1"/>
          <p:nvPr/>
        </p:nvSpPr>
        <p:spPr>
          <a:xfrm>
            <a:off x="2495393" y="3712592"/>
            <a:ext cx="946067" cy="523220"/>
          </a:xfrm>
          <a:prstGeom prst="rect">
            <a:avLst/>
          </a:prstGeom>
          <a:noFill/>
        </p:spPr>
        <p:txBody>
          <a:bodyPr wrap="square" rtlCol="0">
            <a:spAutoFit/>
          </a:bodyPr>
          <a:lstStyle/>
          <a:p>
            <a:r>
              <a:rPr lang="vi-VN" sz="2800" dirty="0">
                <a:latin typeface="+mj-lt"/>
              </a:rPr>
              <a:t>h</a:t>
            </a:r>
            <a:r>
              <a:rPr lang="vi-VN" sz="2800" dirty="0" smtClean="0">
                <a:latin typeface="+mj-lt"/>
              </a:rPr>
              <a:t>oặc</a:t>
            </a:r>
            <a:endParaRPr lang="en-US" sz="2800" dirty="0">
              <a:latin typeface="+mj-lt"/>
            </a:endParaRPr>
          </a:p>
        </p:txBody>
      </p:sp>
    </p:spTree>
    <p:extLst>
      <p:ext uri="{BB962C8B-B14F-4D97-AF65-F5344CB8AC3E}">
        <p14:creationId xmlns:p14="http://schemas.microsoft.com/office/powerpoint/2010/main" val="11681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6684422" y="3996182"/>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a:solidFill>
                  <a:srgbClr val="FF0000"/>
                </a:solidFill>
                <a:latin typeface="Times New Roman" panose="02020603050405020304" pitchFamily="18" charset="0"/>
                <a:cs typeface="Times New Roman" panose="02020603050405020304" pitchFamily="18" charset="0"/>
              </a:rPr>
              <a:t>C</a:t>
            </a:r>
          </a:p>
        </p:txBody>
      </p:sp>
      <p:sp>
        <p:nvSpPr>
          <p:cNvPr id="5" name="Text Box 21"/>
          <p:cNvSpPr txBox="1">
            <a:spLocks noChangeArrowheads="1"/>
          </p:cNvSpPr>
          <p:nvPr/>
        </p:nvSpPr>
        <p:spPr bwMode="auto">
          <a:xfrm rot="10800000">
            <a:off x="5690647" y="2883345"/>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latin typeface=".VnArial" panose="020B7200000000000000" pitchFamily="34" charset="0"/>
              </a:rPr>
              <a:t>.</a:t>
            </a:r>
            <a:r>
              <a:rPr lang="en-US" altLang="en-US" b="1">
                <a:solidFill>
                  <a:srgbClr val="FF0000"/>
                </a:solidFill>
                <a:latin typeface="Times New Roman" panose="02020603050405020304" pitchFamily="18" charset="0"/>
                <a:cs typeface="Times New Roman" panose="02020603050405020304" pitchFamily="18" charset="0"/>
              </a:rPr>
              <a:t>O</a:t>
            </a:r>
          </a:p>
        </p:txBody>
      </p:sp>
      <p:sp>
        <p:nvSpPr>
          <p:cNvPr id="6" name="Text Box 22"/>
          <p:cNvSpPr txBox="1">
            <a:spLocks noChangeArrowheads="1"/>
          </p:cNvSpPr>
          <p:nvPr/>
        </p:nvSpPr>
        <p:spPr bwMode="auto">
          <a:xfrm>
            <a:off x="5442202" y="1316185"/>
            <a:ext cx="3698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Times New Roman" panose="02020603050405020304" pitchFamily="18" charset="0"/>
              </a:rPr>
              <a:t>A</a:t>
            </a:r>
          </a:p>
        </p:txBody>
      </p:sp>
      <p:sp>
        <p:nvSpPr>
          <p:cNvPr id="7" name="Text Box 23"/>
          <p:cNvSpPr txBox="1">
            <a:spLocks noChangeArrowheads="1"/>
          </p:cNvSpPr>
          <p:nvPr/>
        </p:nvSpPr>
        <p:spPr bwMode="auto">
          <a:xfrm>
            <a:off x="4644116" y="3680706"/>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Times New Roman" panose="02020603050405020304" pitchFamily="18" charset="0"/>
              </a:rPr>
              <a:t>B</a:t>
            </a:r>
          </a:p>
        </p:txBody>
      </p:sp>
      <p:sp>
        <p:nvSpPr>
          <p:cNvPr id="8" name="Oval 24"/>
          <p:cNvSpPr>
            <a:spLocks noChangeArrowheads="1"/>
          </p:cNvSpPr>
          <p:nvPr/>
        </p:nvSpPr>
        <p:spPr bwMode="auto">
          <a:xfrm>
            <a:off x="4703222" y="1705420"/>
            <a:ext cx="2590800" cy="25908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GB">
              <a:ln>
                <a:solidFill>
                  <a:schemeClr val="tx1"/>
                </a:solidFill>
              </a:ln>
              <a:solidFill>
                <a:srgbClr val="003366"/>
              </a:solidFill>
              <a:latin typeface="Arial" charset="0"/>
              <a:cs typeface="Arial" charset="0"/>
            </a:endParaRPr>
          </a:p>
        </p:txBody>
      </p:sp>
      <p:sp>
        <p:nvSpPr>
          <p:cNvPr id="9" name="Line 25"/>
          <p:cNvSpPr>
            <a:spLocks noChangeShapeType="1"/>
          </p:cNvSpPr>
          <p:nvPr/>
        </p:nvSpPr>
        <p:spPr bwMode="auto">
          <a:xfrm flipH="1">
            <a:off x="4953306" y="1727050"/>
            <a:ext cx="737340" cy="2035055"/>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25"/>
          <p:cNvSpPr>
            <a:spLocks noChangeShapeType="1"/>
          </p:cNvSpPr>
          <p:nvPr/>
        </p:nvSpPr>
        <p:spPr bwMode="auto">
          <a:xfrm>
            <a:off x="5690646" y="1716235"/>
            <a:ext cx="1162787" cy="2279948"/>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5"/>
          <p:cNvSpPr>
            <a:spLocks noChangeShapeType="1"/>
          </p:cNvSpPr>
          <p:nvPr/>
        </p:nvSpPr>
        <p:spPr bwMode="auto">
          <a:xfrm flipH="1" flipV="1">
            <a:off x="4953305" y="3783735"/>
            <a:ext cx="1900127" cy="212447"/>
          </a:xfrm>
          <a:prstGeom prst="line">
            <a:avLst/>
          </a:prstGeom>
          <a:noFill/>
          <a:ln w="2540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4369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744" y="174885"/>
            <a:ext cx="7109330"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4. </a:t>
            </a:r>
            <a:r>
              <a:rPr lang="vi-VN" sz="3200" b="1" smtClean="0">
                <a:solidFill>
                  <a:srgbClr val="FF0000"/>
                </a:solidFill>
                <a:latin typeface="Times New Roman" panose="02020603050405020304" pitchFamily="18" charset="0"/>
                <a:cs typeface="Times New Roman" panose="02020603050405020304" pitchFamily="18" charset="0"/>
              </a:rPr>
              <a:t>Dấu hiệu nhận biết</a:t>
            </a:r>
            <a:r>
              <a:rPr lang="en-US" sz="3200" b="1" smtClean="0">
                <a:solidFill>
                  <a:srgbClr val="FF0000"/>
                </a:solidFill>
                <a:latin typeface="Times New Roman" panose="02020603050405020304" pitchFamily="18" charset="0"/>
                <a:cs typeface="Times New Roman" panose="02020603050405020304" pitchFamily="18" charset="0"/>
              </a:rPr>
              <a:t> tứ giác nội tiếp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9745" y="928273"/>
            <a:ext cx="9042632" cy="954107"/>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c) </a:t>
            </a:r>
            <a:r>
              <a:rPr lang="vi-VN" sz="2800" smtClean="0">
                <a:latin typeface="+mj-lt"/>
              </a:rPr>
              <a:t>Tứ giác có </a:t>
            </a:r>
            <a:r>
              <a:rPr lang="vi-VN" sz="2800" smtClean="0">
                <a:solidFill>
                  <a:srgbClr val="FF0000"/>
                </a:solidFill>
                <a:latin typeface="+mj-lt"/>
              </a:rPr>
              <a:t>hai đỉnh kề nhau </a:t>
            </a:r>
            <a:r>
              <a:rPr lang="vi-VN" sz="2800" smtClean="0">
                <a:latin typeface="+mj-lt"/>
              </a:rPr>
              <a:t>cùng nhìn cạnh chứa hai đỉnh còn lại dưới một </a:t>
            </a:r>
            <a:r>
              <a:rPr lang="vi-VN" sz="2800" smtClean="0">
                <a:solidFill>
                  <a:srgbClr val="FF0000"/>
                </a:solidFill>
                <a:latin typeface="+mj-lt"/>
              </a:rPr>
              <a:t>góc</a:t>
            </a:r>
            <a:endParaRPr lang="en-US" sz="2800" dirty="0">
              <a:solidFill>
                <a:srgbClr val="FF0000"/>
              </a:solidFill>
              <a:latin typeface="+mj-lt"/>
            </a:endParaRPr>
          </a:p>
        </p:txBody>
      </p:sp>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2377" y="1295400"/>
            <a:ext cx="2246812" cy="2428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ext uri="{D42A27DB-BD31-4B8C-83A1-F6EECF244321}">
                <p14:modId xmlns:p14="http://schemas.microsoft.com/office/powerpoint/2010/main" val="4052789345"/>
              </p:ext>
            </p:extLst>
          </p:nvPr>
        </p:nvGraphicFramePr>
        <p:xfrm>
          <a:off x="3296739" y="1533541"/>
          <a:ext cx="330200" cy="293687"/>
        </p:xfrm>
        <a:graphic>
          <a:graphicData uri="http://schemas.openxmlformats.org/presentationml/2006/ole">
            <mc:AlternateContent xmlns:mc="http://schemas.openxmlformats.org/markup-compatibility/2006">
              <mc:Choice xmlns:v="urn:schemas-microsoft-com:vml" Requires="v">
                <p:oleObj spid="_x0000_s6190" name="Equation" r:id="rId4" imgW="152280" imgH="139680" progId="Equation.DSMT4">
                  <p:embed/>
                </p:oleObj>
              </mc:Choice>
              <mc:Fallback>
                <p:oleObj name="Equation" r:id="rId4" imgW="152280" imgH="139680" progId="Equation.DSMT4">
                  <p:embed/>
                  <p:pic>
                    <p:nvPicPr>
                      <p:cNvPr id="7" name="Object 6"/>
                      <p:cNvPicPr>
                        <a:picLocks noChangeAspect="1" noChangeArrowheads="1"/>
                      </p:cNvPicPr>
                      <p:nvPr/>
                    </p:nvPicPr>
                    <p:blipFill>
                      <a:blip r:embed="rId5"/>
                      <a:srcRect/>
                      <a:stretch>
                        <a:fillRect/>
                      </a:stretch>
                    </p:blipFill>
                    <p:spPr bwMode="auto">
                      <a:xfrm>
                        <a:off x="3296739" y="1533541"/>
                        <a:ext cx="3302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5"/>
          <p:cNvSpPr txBox="1">
            <a:spLocks noChangeArrowheads="1"/>
          </p:cNvSpPr>
          <p:nvPr/>
        </p:nvSpPr>
        <p:spPr bwMode="auto">
          <a:xfrm>
            <a:off x="252548" y="4329098"/>
            <a:ext cx="970570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nTime" panose="020B7200000000000000" pitchFamily="34" charset="0"/>
              </a:defRPr>
            </a:lvl1pPr>
            <a:lvl2pPr marL="742950" indent="-285750">
              <a:defRPr sz="2400">
                <a:solidFill>
                  <a:schemeClr val="tx1"/>
                </a:solidFill>
                <a:latin typeface=".VnTime" panose="020B7200000000000000" pitchFamily="34" charset="0"/>
              </a:defRPr>
            </a:lvl2pPr>
            <a:lvl3pPr marL="1143000" indent="-228600">
              <a:defRPr sz="2400">
                <a:solidFill>
                  <a:schemeClr val="tx1"/>
                </a:solidFill>
                <a:latin typeface=".VnTime" panose="020B7200000000000000" pitchFamily="34" charset="0"/>
              </a:defRPr>
            </a:lvl3pPr>
            <a:lvl4pPr marL="1600200" indent="-228600">
              <a:defRPr sz="2400">
                <a:solidFill>
                  <a:schemeClr val="tx1"/>
                </a:solidFill>
                <a:latin typeface=".VnTime" panose="020B7200000000000000" pitchFamily="34" charset="0"/>
              </a:defRPr>
            </a:lvl4pPr>
            <a:lvl5pPr marL="2057400" indent="-228600">
              <a:defRPr sz="2400">
                <a:solidFill>
                  <a:schemeClr val="tx1"/>
                </a:solidFill>
                <a:latin typeface=".VnTime" panose="020B7200000000000000" pitchFamily="34" charset="0"/>
              </a:defRPr>
            </a:lvl5pPr>
            <a:lvl6pPr marL="2514600" indent="-228600" eaLnBrk="0" fontAlgn="base" hangingPunct="0">
              <a:spcBef>
                <a:spcPct val="0"/>
              </a:spcBef>
              <a:spcAft>
                <a:spcPct val="0"/>
              </a:spcAft>
              <a:defRPr sz="2400">
                <a:solidFill>
                  <a:schemeClr val="tx1"/>
                </a:solidFill>
                <a:latin typeface=".VnTime" panose="020B7200000000000000" pitchFamily="34" charset="0"/>
              </a:defRPr>
            </a:lvl6pPr>
            <a:lvl7pPr marL="2971800" indent="-228600" eaLnBrk="0" fontAlgn="base" hangingPunct="0">
              <a:spcBef>
                <a:spcPct val="0"/>
              </a:spcBef>
              <a:spcAft>
                <a:spcPct val="0"/>
              </a:spcAft>
              <a:defRPr sz="2400">
                <a:solidFill>
                  <a:schemeClr val="tx1"/>
                </a:solidFill>
                <a:latin typeface=".VnTime" panose="020B7200000000000000" pitchFamily="34" charset="0"/>
              </a:defRPr>
            </a:lvl7pPr>
            <a:lvl8pPr marL="3429000" indent="-228600" eaLnBrk="0" fontAlgn="base" hangingPunct="0">
              <a:spcBef>
                <a:spcPct val="0"/>
              </a:spcBef>
              <a:spcAft>
                <a:spcPct val="0"/>
              </a:spcAft>
              <a:defRPr sz="2400">
                <a:solidFill>
                  <a:schemeClr val="tx1"/>
                </a:solidFill>
                <a:latin typeface=".VnTime" panose="020B7200000000000000" pitchFamily="34" charset="0"/>
              </a:defRPr>
            </a:lvl8pPr>
            <a:lvl9pPr marL="3886200" indent="-228600" eaLnBrk="0" fontAlgn="base" hangingPunct="0">
              <a:spcBef>
                <a:spcPct val="0"/>
              </a:spcBef>
              <a:spcAft>
                <a:spcPct val="0"/>
              </a:spcAft>
              <a:defRPr sz="2400">
                <a:solidFill>
                  <a:schemeClr val="tx1"/>
                </a:solidFill>
                <a:latin typeface=".VnTime" panose="020B7200000000000000" pitchFamily="34" charset="0"/>
              </a:defRPr>
            </a:lvl9pPr>
          </a:lstStyle>
          <a:p>
            <a:pPr>
              <a:spcBef>
                <a:spcPct val="50000"/>
              </a:spcBef>
            </a:pPr>
            <a:r>
              <a:rPr lang="en-US" altLang="en-US" sz="2600" smtClean="0"/>
              <a:t>d) Tø gi¸c cã </a:t>
            </a:r>
            <a:r>
              <a:rPr lang="en-US" altLang="en-US" sz="2600" smtClean="0">
                <a:solidFill>
                  <a:srgbClr val="FF0000"/>
                </a:solidFill>
              </a:rPr>
              <a:t>gãc ngoµi </a:t>
            </a:r>
            <a:r>
              <a:rPr lang="en-US" altLang="en-US" sz="2600" smtClean="0"/>
              <a:t>t¹i mét ®Ønh b»ng </a:t>
            </a:r>
            <a:r>
              <a:rPr lang="en-US" altLang="en-US" sz="2600" smtClean="0">
                <a:solidFill>
                  <a:srgbClr val="FF0000"/>
                </a:solidFill>
              </a:rPr>
              <a:t>gãc trong t¹i ®Ønh ®èi </a:t>
            </a:r>
            <a:r>
              <a:rPr lang="en-US" altLang="en-US" sz="2600" smtClean="0"/>
              <a:t>cña ®Ønh ®ã</a:t>
            </a:r>
            <a:endParaRPr lang="en-US" altLang="en-US" sz="2600"/>
          </a:p>
        </p:txBody>
      </p:sp>
      <p:pic>
        <p:nvPicPr>
          <p:cNvPr id="1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2283" y="4775374"/>
            <a:ext cx="26670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54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60338"/>
            <a:ext cx="1136332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n 4">
            <a:extLst/>
          </p:cNvPr>
          <p:cNvSpPr/>
          <p:nvPr/>
        </p:nvSpPr>
        <p:spPr>
          <a:xfrm>
            <a:off x="1140370" y="11608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động</a:t>
            </a:r>
            <a:r>
              <a:rPr lang="en-US" sz="3600" b="1">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10"/>
          <p:cNvSpPr txBox="1">
            <a:spLocks noChangeArrowheads="1"/>
          </p:cNvSpPr>
          <p:nvPr/>
        </p:nvSpPr>
        <p:spPr bwMode="auto">
          <a:xfrm>
            <a:off x="5091771" y="2895034"/>
            <a:ext cx="6313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smtClean="0">
                <a:solidFill>
                  <a:srgbClr val="FF0000"/>
                </a:solidFill>
                <a:latin typeface="Times New Roman" panose="02020603050405020304" pitchFamily="18" charset="0"/>
                <a:cs typeface="Calibri" panose="020F0502020204030204" pitchFamily="34" charset="0"/>
              </a:rPr>
              <a:t>LUYỆN TẬP VẬN DỤNG</a:t>
            </a:r>
            <a:endParaRPr lang="en-US" altLang="en-US" sz="3600" b="1" dirty="0">
              <a:solidFill>
                <a:srgbClr val="FF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16626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39931" y="391884"/>
            <a:ext cx="1201347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600" b="1" dirty="0" err="1">
                <a:latin typeface="Times New Roman" panose="02020603050405020304" pitchFamily="18" charset="0"/>
              </a:rPr>
              <a:t>Bài</a:t>
            </a:r>
            <a:r>
              <a:rPr lang="en-US" altLang="en-US" sz="2600" b="1" dirty="0">
                <a:latin typeface="Times New Roman" panose="02020603050405020304" pitchFamily="18" charset="0"/>
              </a:rPr>
              <a:t> </a:t>
            </a:r>
            <a:r>
              <a:rPr lang="en-US" altLang="en-US" sz="2600" b="1" dirty="0" smtClean="0">
                <a:latin typeface="Times New Roman" panose="02020603050405020304" pitchFamily="18" charset="0"/>
              </a:rPr>
              <a:t>4: </a:t>
            </a:r>
            <a:r>
              <a:rPr lang="en-US" altLang="en-US" sz="2600" dirty="0" smtClean="0">
                <a:latin typeface="Times New Roman" panose="02020603050405020304" pitchFamily="18" charset="0"/>
              </a:rPr>
              <a:t>Cho tam </a:t>
            </a:r>
            <a:r>
              <a:rPr lang="en-US" altLang="en-US" sz="2600" dirty="0" err="1" smtClean="0">
                <a:latin typeface="Times New Roman" panose="02020603050405020304" pitchFamily="18" charset="0"/>
              </a:rPr>
              <a:t>giác</a:t>
            </a:r>
            <a:r>
              <a:rPr lang="en-US" altLang="en-US" sz="2600" dirty="0" smtClean="0">
                <a:latin typeface="Times New Roman" panose="02020603050405020304" pitchFamily="18" charset="0"/>
              </a:rPr>
              <a:t> ABC. </a:t>
            </a:r>
            <a:r>
              <a:rPr lang="en-US" altLang="en-US" sz="2600" dirty="0" err="1" smtClean="0">
                <a:latin typeface="Times New Roman" panose="02020603050405020304" pitchFamily="18" charset="0"/>
              </a:rPr>
              <a:t>Các</a:t>
            </a:r>
            <a:r>
              <a:rPr lang="en-US" altLang="en-US" sz="2600" dirty="0" smtClean="0">
                <a:latin typeface="Times New Roman" panose="02020603050405020304" pitchFamily="18" charset="0"/>
              </a:rPr>
              <a:t> </a:t>
            </a:r>
            <a:r>
              <a:rPr lang="en-US" altLang="en-US" sz="2600" dirty="0" err="1" smtClean="0">
                <a:latin typeface="Times New Roman" panose="02020603050405020304" pitchFamily="18" charset="0"/>
              </a:rPr>
              <a:t>đường</a:t>
            </a:r>
            <a:r>
              <a:rPr lang="en-US" altLang="en-US" sz="2600" dirty="0" smtClean="0">
                <a:latin typeface="Times New Roman" panose="02020603050405020304" pitchFamily="18" charset="0"/>
              </a:rPr>
              <a:t> </a:t>
            </a:r>
            <a:r>
              <a:rPr lang="en-US" altLang="en-US" sz="2600" dirty="0" err="1" smtClean="0">
                <a:latin typeface="Times New Roman" panose="02020603050405020304" pitchFamily="18" charset="0"/>
              </a:rPr>
              <a:t>cao</a:t>
            </a:r>
            <a:r>
              <a:rPr lang="en-US" altLang="en-US" sz="2600" dirty="0" smtClean="0">
                <a:latin typeface="Times New Roman" panose="02020603050405020304" pitchFamily="18" charset="0"/>
              </a:rPr>
              <a:t> AD, BE, CF </a:t>
            </a:r>
            <a:r>
              <a:rPr lang="en-US" altLang="en-US" sz="2600" dirty="0" err="1" smtClean="0">
                <a:latin typeface="Times New Roman" panose="02020603050405020304" pitchFamily="18" charset="0"/>
              </a:rPr>
              <a:t>cắt</a:t>
            </a:r>
            <a:r>
              <a:rPr lang="en-US" altLang="en-US" sz="2600" dirty="0" smtClean="0">
                <a:latin typeface="Times New Roman" panose="02020603050405020304" pitchFamily="18" charset="0"/>
              </a:rPr>
              <a:t> </a:t>
            </a:r>
            <a:r>
              <a:rPr lang="en-US" altLang="en-US" sz="2600" dirty="0" err="1" smtClean="0">
                <a:latin typeface="Times New Roman" panose="02020603050405020304" pitchFamily="18" charset="0"/>
              </a:rPr>
              <a:t>nhau</a:t>
            </a:r>
            <a:r>
              <a:rPr lang="en-US" altLang="en-US" sz="2600" dirty="0" smtClean="0">
                <a:latin typeface="Times New Roman" panose="02020603050405020304" pitchFamily="18" charset="0"/>
              </a:rPr>
              <a:t> </a:t>
            </a:r>
            <a:r>
              <a:rPr lang="en-US" altLang="en-US" sz="2600" dirty="0" err="1" smtClean="0">
                <a:latin typeface="Times New Roman" panose="02020603050405020304" pitchFamily="18" charset="0"/>
              </a:rPr>
              <a:t>tại</a:t>
            </a:r>
            <a:r>
              <a:rPr lang="en-US" altLang="en-US" sz="2600" dirty="0" smtClean="0">
                <a:latin typeface="Times New Roman" panose="02020603050405020304" pitchFamily="18" charset="0"/>
              </a:rPr>
              <a:t> H. </a:t>
            </a:r>
          </a:p>
          <a:p>
            <a:pPr>
              <a:spcBef>
                <a:spcPct val="0"/>
              </a:spcBef>
              <a:buFontTx/>
              <a:buNone/>
            </a:pPr>
            <a:r>
              <a:rPr lang="en-US" altLang="en-US" sz="2600" dirty="0" err="1" smtClean="0">
                <a:latin typeface="Times New Roman" panose="02020603050405020304" pitchFamily="18" charset="0"/>
              </a:rPr>
              <a:t>Chứng</a:t>
            </a:r>
            <a:r>
              <a:rPr lang="en-US" altLang="en-US" sz="2600" dirty="0" smtClean="0">
                <a:latin typeface="Times New Roman" panose="02020603050405020304" pitchFamily="18" charset="0"/>
              </a:rPr>
              <a:t> minh </a:t>
            </a:r>
            <a:r>
              <a:rPr lang="en-US" altLang="en-US" sz="2600" dirty="0" err="1" smtClean="0">
                <a:latin typeface="Times New Roman" panose="02020603050405020304" pitchFamily="18" charset="0"/>
              </a:rPr>
              <a:t>rằng</a:t>
            </a:r>
            <a:r>
              <a:rPr lang="en-US" altLang="en-US" sz="2600" dirty="0" smtClean="0">
                <a:latin typeface="Times New Roman" panose="02020603050405020304" pitchFamily="18" charset="0"/>
              </a:rPr>
              <a:t>:</a:t>
            </a:r>
          </a:p>
          <a:p>
            <a:pPr marL="514350" indent="-514350">
              <a:spcBef>
                <a:spcPct val="0"/>
              </a:spcBef>
              <a:buFontTx/>
              <a:buAutoNum type="alphaLcParenR"/>
            </a:pPr>
            <a:r>
              <a:rPr lang="en-US" altLang="en-US" sz="2600" dirty="0" err="1" smtClean="0">
                <a:latin typeface="Times New Roman" panose="02020603050405020304" pitchFamily="18" charset="0"/>
              </a:rPr>
              <a:t>Tứ</a:t>
            </a:r>
            <a:r>
              <a:rPr lang="en-US" altLang="en-US" sz="2600" dirty="0" smtClean="0">
                <a:latin typeface="Times New Roman" panose="02020603050405020304" pitchFamily="18" charset="0"/>
              </a:rPr>
              <a:t> </a:t>
            </a:r>
            <a:r>
              <a:rPr lang="en-US" altLang="en-US" sz="2600" dirty="0" err="1" smtClean="0">
                <a:latin typeface="Times New Roman" panose="02020603050405020304" pitchFamily="18" charset="0"/>
              </a:rPr>
              <a:t>giác</a:t>
            </a:r>
            <a:r>
              <a:rPr lang="en-US" altLang="en-US" sz="2600" dirty="0" smtClean="0">
                <a:latin typeface="Times New Roman" panose="02020603050405020304" pitchFamily="18" charset="0"/>
              </a:rPr>
              <a:t> BDHF </a:t>
            </a:r>
            <a:r>
              <a:rPr lang="en-US" altLang="en-US" sz="2600" dirty="0" err="1" smtClean="0">
                <a:latin typeface="Times New Roman" panose="02020603050405020304" pitchFamily="18" charset="0"/>
              </a:rPr>
              <a:t>nội</a:t>
            </a:r>
            <a:r>
              <a:rPr lang="en-US" altLang="en-US" sz="2600" dirty="0" smtClean="0">
                <a:latin typeface="Times New Roman" panose="02020603050405020304" pitchFamily="18" charset="0"/>
              </a:rPr>
              <a:t> </a:t>
            </a:r>
            <a:r>
              <a:rPr lang="en-US" altLang="en-US" sz="2600" dirty="0" err="1" smtClean="0">
                <a:latin typeface="Times New Roman" panose="02020603050405020304" pitchFamily="18" charset="0"/>
              </a:rPr>
              <a:t>tiếp</a:t>
            </a:r>
            <a:endParaRPr lang="en-US" altLang="en-US" sz="2600" dirty="0" smtClean="0">
              <a:latin typeface="Times New Roman" panose="02020603050405020304" pitchFamily="18" charset="0"/>
            </a:endParaRPr>
          </a:p>
          <a:p>
            <a:pPr marL="514350" indent="-514350">
              <a:spcBef>
                <a:spcPct val="0"/>
              </a:spcBef>
              <a:buFontTx/>
              <a:buAutoNum type="alphaLcParenR"/>
            </a:pPr>
            <a:r>
              <a:rPr lang="en-US" altLang="en-US" sz="2600" dirty="0" err="1" smtClean="0">
                <a:latin typeface="Times New Roman" panose="02020603050405020304" pitchFamily="18" charset="0"/>
              </a:rPr>
              <a:t>Tứ</a:t>
            </a:r>
            <a:r>
              <a:rPr lang="en-US" altLang="en-US" sz="2600" dirty="0" smtClean="0">
                <a:latin typeface="Times New Roman" panose="02020603050405020304" pitchFamily="18" charset="0"/>
              </a:rPr>
              <a:t> </a:t>
            </a:r>
            <a:r>
              <a:rPr lang="en-US" altLang="en-US" sz="2600" dirty="0" err="1" smtClean="0">
                <a:latin typeface="Times New Roman" panose="02020603050405020304" pitchFamily="18" charset="0"/>
              </a:rPr>
              <a:t>giác</a:t>
            </a:r>
            <a:r>
              <a:rPr lang="en-US" altLang="en-US" sz="2600" dirty="0" smtClean="0">
                <a:latin typeface="Times New Roman" panose="02020603050405020304" pitchFamily="18" charset="0"/>
              </a:rPr>
              <a:t> BFEC </a:t>
            </a:r>
            <a:r>
              <a:rPr lang="en-US" altLang="en-US" sz="2600" dirty="0" err="1" smtClean="0">
                <a:latin typeface="Times New Roman" panose="02020603050405020304" pitchFamily="18" charset="0"/>
              </a:rPr>
              <a:t>nội</a:t>
            </a:r>
            <a:r>
              <a:rPr lang="en-US" altLang="en-US" sz="2600" dirty="0" smtClean="0">
                <a:latin typeface="Times New Roman" panose="02020603050405020304" pitchFamily="18" charset="0"/>
              </a:rPr>
              <a:t> </a:t>
            </a:r>
            <a:r>
              <a:rPr lang="en-US" altLang="en-US" sz="2600" dirty="0" err="1" smtClean="0">
                <a:latin typeface="Times New Roman" panose="02020603050405020304" pitchFamily="18" charset="0"/>
              </a:rPr>
              <a:t>tiếp</a:t>
            </a:r>
            <a:endParaRPr lang="vi-VN" altLang="en-US" sz="2600" dirty="0">
              <a:latin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137" y="2084656"/>
            <a:ext cx="4049486" cy="3197958"/>
          </a:xfrm>
          <a:prstGeom prst="rect">
            <a:avLst/>
          </a:prstGeom>
        </p:spPr>
      </p:pic>
      <p:sp>
        <p:nvSpPr>
          <p:cNvPr id="6" name="Rectangle 58"/>
          <p:cNvSpPr>
            <a:spLocks noChangeArrowheads="1"/>
          </p:cNvSpPr>
          <p:nvPr/>
        </p:nvSpPr>
        <p:spPr bwMode="auto">
          <a:xfrm rot="13172625" flipV="1">
            <a:off x="8787567" y="3308527"/>
            <a:ext cx="179176" cy="199468"/>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Times New Roman" panose="02020603050405020304" pitchFamily="18" charset="0"/>
              <a:cs typeface="Times New Roman" panose="02020603050405020304" pitchFamily="18" charset="0"/>
            </a:endParaRPr>
          </a:p>
        </p:txBody>
      </p:sp>
      <p:sp>
        <p:nvSpPr>
          <p:cNvPr id="7" name="Rectangle 58"/>
          <p:cNvSpPr>
            <a:spLocks noChangeArrowheads="1"/>
          </p:cNvSpPr>
          <p:nvPr/>
        </p:nvSpPr>
        <p:spPr bwMode="auto">
          <a:xfrm rot="13830722" flipV="1">
            <a:off x="9874208" y="3390021"/>
            <a:ext cx="206660" cy="19769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Times New Roman" panose="02020603050405020304" pitchFamily="18" charset="0"/>
              <a:cs typeface="Times New Roman" panose="02020603050405020304" pitchFamily="18" charset="0"/>
            </a:endParaRPr>
          </a:p>
        </p:txBody>
      </p:sp>
      <p:sp>
        <p:nvSpPr>
          <p:cNvPr id="8" name="Rectangle 58"/>
          <p:cNvSpPr>
            <a:spLocks noChangeArrowheads="1"/>
          </p:cNvSpPr>
          <p:nvPr/>
        </p:nvSpPr>
        <p:spPr bwMode="auto">
          <a:xfrm rot="16200000" flipV="1">
            <a:off x="9529355" y="4656909"/>
            <a:ext cx="182880" cy="16981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000">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8888506" y="3274314"/>
            <a:ext cx="1129553" cy="7195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70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01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60338"/>
            <a:ext cx="1136332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n 4">
            <a:extLst/>
          </p:cNvPr>
          <p:cNvSpPr/>
          <p:nvPr/>
        </p:nvSpPr>
        <p:spPr>
          <a:xfrm>
            <a:off x="1140370" y="11608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dirty="0" err="1">
                <a:solidFill>
                  <a:srgbClr val="FF0000"/>
                </a:solidFill>
                <a:latin typeface="Times New Roman" panose="020206030504050203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động</a:t>
            </a:r>
            <a:r>
              <a:rPr lang="en-US" sz="3600" b="1">
                <a:solidFill>
                  <a:srgbClr val="FF0000"/>
                </a:solidFill>
                <a:latin typeface="Times New Roman" panose="02020603050405020304" pitchFamily="18" charset="0"/>
                <a:cs typeface="Times New Roman" panose="02020603050405020304" pitchFamily="18" charset="0"/>
              </a:rPr>
              <a:t>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10"/>
          <p:cNvSpPr txBox="1">
            <a:spLocks noChangeArrowheads="1"/>
          </p:cNvSpPr>
          <p:nvPr/>
        </p:nvSpPr>
        <p:spPr bwMode="auto">
          <a:xfrm>
            <a:off x="5091771" y="2895034"/>
            <a:ext cx="6313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FF0000"/>
                </a:solidFill>
                <a:latin typeface="Times New Roman" panose="02020603050405020304" pitchFamily="18" charset="0"/>
                <a:cs typeface="Calibri" panose="020F0502020204030204" pitchFamily="34" charset="0"/>
              </a:rPr>
              <a:t>CỦNG CỐ</a:t>
            </a:r>
            <a:endParaRPr lang="en-US" altLang="en-US" sz="3600" b="1" dirty="0">
              <a:solidFill>
                <a:srgbClr val="FF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01894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571379" y="2567137"/>
            <a:ext cx="2148839" cy="1600200"/>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800" b="1" smtClean="0">
                <a:solidFill>
                  <a:schemeClr val="tx1"/>
                </a:solidFill>
                <a:latin typeface="Times New Roman" pitchFamily="18" charset="0"/>
                <a:cs typeface="Times New Roman" pitchFamily="18" charset="0"/>
              </a:rPr>
              <a:t>TỨ GIÁC NỘI TIẾP</a:t>
            </a:r>
            <a:endParaRPr lang="en-US" sz="2800" b="1" dirty="0">
              <a:solidFill>
                <a:schemeClr val="tx1"/>
              </a:solidFill>
              <a:latin typeface="Times New Roman" pitchFamily="18" charset="0"/>
              <a:cs typeface="Times New Roman" pitchFamily="18" charset="0"/>
            </a:endParaRPr>
          </a:p>
        </p:txBody>
      </p:sp>
      <p:sp>
        <p:nvSpPr>
          <p:cNvPr id="6" name="Right Arrow 5"/>
          <p:cNvSpPr/>
          <p:nvPr/>
        </p:nvSpPr>
        <p:spPr bwMode="auto">
          <a:xfrm rot="19896251">
            <a:off x="3557624" y="1913381"/>
            <a:ext cx="2397052" cy="339725"/>
          </a:xfrm>
          <a:prstGeom prst="rightArrow">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400" dirty="0" err="1">
                <a:solidFill>
                  <a:srgbClr val="0000FF"/>
                </a:solidFill>
                <a:latin typeface="Times New Roman" pitchFamily="18" charset="0"/>
                <a:cs typeface="Times New Roman" pitchFamily="18" charset="0"/>
              </a:rPr>
              <a:t>Định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nghĩa</a:t>
            </a:r>
            <a:endParaRPr lang="en-US" sz="2400" dirty="0">
              <a:solidFill>
                <a:srgbClr val="0000FF"/>
              </a:solidFill>
              <a:latin typeface="Times New Roman" pitchFamily="18" charset="0"/>
              <a:cs typeface="Times New Roman" pitchFamily="18" charset="0"/>
            </a:endParaRPr>
          </a:p>
        </p:txBody>
      </p:sp>
      <p:sp>
        <p:nvSpPr>
          <p:cNvPr id="7" name="Oval 6"/>
          <p:cNvSpPr/>
          <p:nvPr/>
        </p:nvSpPr>
        <p:spPr bwMode="auto">
          <a:xfrm>
            <a:off x="5891254" y="487547"/>
            <a:ext cx="3581302" cy="17526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dirty="0" err="1">
                <a:solidFill>
                  <a:schemeClr val="tx1"/>
                </a:solidFill>
                <a:latin typeface="Times New Roman" pitchFamily="18" charset="0"/>
                <a:cs typeface="Times New Roman" pitchFamily="18" charset="0"/>
              </a:rPr>
              <a:t>Tứ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4 </a:t>
            </a:r>
            <a:r>
              <a:rPr lang="en-US" sz="2400" dirty="0" err="1">
                <a:solidFill>
                  <a:schemeClr val="tx1"/>
                </a:solidFill>
                <a:latin typeface="Times New Roman" pitchFamily="18" charset="0"/>
                <a:cs typeface="Times New Roman" pitchFamily="18" charset="0"/>
              </a:rPr>
              <a:t>đỉnh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nằm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tròn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gọi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nội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tiếp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tròn</a:t>
            </a:r>
            <a:r>
              <a:rPr lang="en-US" sz="2400" dirty="0">
                <a:solidFill>
                  <a:schemeClr val="tx1"/>
                </a:solidFill>
                <a:latin typeface="Times New Roman" pitchFamily="18" charset="0"/>
                <a:cs typeface="Times New Roman" pitchFamily="18" charset="0"/>
              </a:rPr>
              <a:t> </a:t>
            </a:r>
          </a:p>
        </p:txBody>
      </p:sp>
      <p:sp>
        <p:nvSpPr>
          <p:cNvPr id="8" name="Right Arrow 7"/>
          <p:cNvSpPr/>
          <p:nvPr/>
        </p:nvSpPr>
        <p:spPr bwMode="auto">
          <a:xfrm>
            <a:off x="3720218" y="3143048"/>
            <a:ext cx="3810380" cy="4079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2400" dirty="0" err="1">
                <a:solidFill>
                  <a:srgbClr val="0000FF"/>
                </a:solidFill>
                <a:latin typeface="Times New Roman" pitchFamily="18" charset="0"/>
                <a:cs typeface="Times New Roman" pitchFamily="18" charset="0"/>
              </a:rPr>
              <a:t>Định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lí</a:t>
            </a:r>
            <a:r>
              <a:rPr lang="en-US" sz="2400" dirty="0">
                <a:solidFill>
                  <a:srgbClr val="0000FF"/>
                </a:solidFill>
                <a:latin typeface="Times New Roman" pitchFamily="18" charset="0"/>
                <a:cs typeface="Times New Roman" pitchFamily="18" charset="0"/>
              </a:rPr>
              <a:t> </a:t>
            </a:r>
          </a:p>
        </p:txBody>
      </p:sp>
      <p:sp>
        <p:nvSpPr>
          <p:cNvPr id="9" name="Rounded Rectangle 8"/>
          <p:cNvSpPr/>
          <p:nvPr/>
        </p:nvSpPr>
        <p:spPr bwMode="auto">
          <a:xfrm>
            <a:off x="7530598" y="2681437"/>
            <a:ext cx="3419613" cy="1371600"/>
          </a:xfrm>
          <a:prstGeom prst="roundRect">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nội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tiếp</a:t>
            </a:r>
            <a:r>
              <a:rPr lang="en-US" sz="2400" dirty="0">
                <a:solidFill>
                  <a:schemeClr val="tx1"/>
                </a:solidFill>
                <a:latin typeface="Times New Roman" pitchFamily="18" charset="0"/>
                <a:cs typeface="Times New Roman" pitchFamily="18" charset="0"/>
              </a:rPr>
              <a:t> , </a:t>
            </a:r>
            <a:r>
              <a:rPr lang="en-US" sz="2400" dirty="0" err="1">
                <a:solidFill>
                  <a:schemeClr val="tx1"/>
                </a:solidFill>
                <a:latin typeface="Times New Roman" pitchFamily="18" charset="0"/>
                <a:cs typeface="Times New Roman" pitchFamily="18" charset="0"/>
              </a:rPr>
              <a:t>tổng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số</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đo</a:t>
            </a:r>
            <a:r>
              <a:rPr lang="en-US" sz="2400" dirty="0">
                <a:solidFill>
                  <a:schemeClr val="tx1"/>
                </a:solidFill>
                <a:latin typeface="Times New Roman" pitchFamily="18" charset="0"/>
                <a:cs typeface="Times New Roman" pitchFamily="18" charset="0"/>
              </a:rPr>
              <a:t> </a:t>
            </a:r>
            <a:r>
              <a:rPr lang="en-US" sz="2400" err="1">
                <a:solidFill>
                  <a:schemeClr val="tx1"/>
                </a:solidFill>
                <a:latin typeface="Times New Roman" pitchFamily="18" charset="0"/>
                <a:cs typeface="Times New Roman" pitchFamily="18" charset="0"/>
              </a:rPr>
              <a:t>hai</a:t>
            </a:r>
            <a:r>
              <a:rPr lang="en-US" sz="240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góc </a:t>
            </a:r>
            <a:r>
              <a:rPr lang="en-US" sz="2400" err="1">
                <a:solidFill>
                  <a:schemeClr val="tx1"/>
                </a:solidFill>
                <a:latin typeface="Times New Roman" pitchFamily="18" charset="0"/>
                <a:cs typeface="Times New Roman" pitchFamily="18" charset="0"/>
              </a:rPr>
              <a:t>đối</a:t>
            </a:r>
            <a:r>
              <a:rPr lang="en-US" sz="240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nhau bằng </a:t>
            </a:r>
            <a:r>
              <a:rPr lang="en-US" sz="2400" dirty="0">
                <a:solidFill>
                  <a:schemeClr val="tx1"/>
                </a:solidFill>
                <a:latin typeface="Times New Roman" pitchFamily="18" charset="0"/>
                <a:cs typeface="Times New Roman" pitchFamily="18" charset="0"/>
              </a:rPr>
              <a:t>180</a:t>
            </a:r>
            <a:r>
              <a:rPr lang="en-US" sz="2400" baseline="30000" dirty="0">
                <a:solidFill>
                  <a:schemeClr val="tx1"/>
                </a:solidFill>
                <a:latin typeface="Times New Roman" pitchFamily="18" charset="0"/>
                <a:cs typeface="Times New Roman" pitchFamily="18" charset="0"/>
              </a:rPr>
              <a:t>0</a:t>
            </a:r>
            <a:endParaRPr lang="en-US" sz="2400" dirty="0">
              <a:solidFill>
                <a:schemeClr val="tx1"/>
              </a:solidFill>
              <a:latin typeface="Times New Roman" pitchFamily="18" charset="0"/>
              <a:cs typeface="Times New Roman" pitchFamily="18" charset="0"/>
            </a:endParaRPr>
          </a:p>
        </p:txBody>
      </p:sp>
      <p:sp>
        <p:nvSpPr>
          <p:cNvPr id="11" name="Right Arrow 10"/>
          <p:cNvSpPr/>
          <p:nvPr/>
        </p:nvSpPr>
        <p:spPr bwMode="auto">
          <a:xfrm rot="1464385">
            <a:off x="3567473" y="4509244"/>
            <a:ext cx="3078163" cy="406400"/>
          </a:xfrm>
          <a:prstGeom prst="rightArrow">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err="1">
                <a:solidFill>
                  <a:srgbClr val="0000FF"/>
                </a:solidFill>
                <a:latin typeface="Times New Roman" pitchFamily="18" charset="0"/>
                <a:cs typeface="Times New Roman" pitchFamily="18" charset="0"/>
              </a:rPr>
              <a:t>Định</a:t>
            </a:r>
            <a:r>
              <a:rPr lang="en-US" sz="2400" dirty="0">
                <a:solidFill>
                  <a:srgbClr val="0000FF"/>
                </a:solidFill>
                <a:latin typeface="Times New Roman" pitchFamily="18" charset="0"/>
                <a:cs typeface="Times New Roman" pitchFamily="18" charset="0"/>
              </a:rPr>
              <a:t> </a:t>
            </a:r>
            <a:r>
              <a:rPr lang="en-US" sz="2400" err="1">
                <a:solidFill>
                  <a:srgbClr val="0000FF"/>
                </a:solidFill>
                <a:latin typeface="Times New Roman" pitchFamily="18" charset="0"/>
                <a:cs typeface="Times New Roman" pitchFamily="18" charset="0"/>
              </a:rPr>
              <a:t>lí</a:t>
            </a:r>
            <a:r>
              <a:rPr lang="en-US" sz="2400">
                <a:solidFill>
                  <a:srgbClr val="0000FF"/>
                </a:solidFill>
                <a:latin typeface="Times New Roman" pitchFamily="18" charset="0"/>
                <a:cs typeface="Times New Roman" pitchFamily="18" charset="0"/>
              </a:rPr>
              <a:t> </a:t>
            </a:r>
            <a:r>
              <a:rPr lang="en-US" sz="2400" smtClean="0">
                <a:solidFill>
                  <a:srgbClr val="0000FF"/>
                </a:solidFill>
                <a:latin typeface="Times New Roman" pitchFamily="18" charset="0"/>
                <a:cs typeface="Times New Roman" pitchFamily="18" charset="0"/>
              </a:rPr>
              <a:t>đảo </a:t>
            </a:r>
            <a:endParaRPr lang="en-US" sz="2400" dirty="0">
              <a:solidFill>
                <a:srgbClr val="0000FF"/>
              </a:solidFill>
              <a:latin typeface="Times New Roman" pitchFamily="18" charset="0"/>
              <a:cs typeface="Times New Roman" pitchFamily="18" charset="0"/>
            </a:endParaRPr>
          </a:p>
        </p:txBody>
      </p:sp>
      <p:sp>
        <p:nvSpPr>
          <p:cNvPr id="12" name="Rectangle 11"/>
          <p:cNvSpPr/>
          <p:nvPr/>
        </p:nvSpPr>
        <p:spPr bwMode="auto">
          <a:xfrm>
            <a:off x="6584330" y="4712444"/>
            <a:ext cx="4114800" cy="1600200"/>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err="1">
                <a:solidFill>
                  <a:schemeClr val="tx1"/>
                </a:solidFill>
                <a:latin typeface="Times New Roman" pitchFamily="18" charset="0"/>
                <a:cs typeface="Times New Roman" pitchFamily="18" charset="0"/>
              </a:rPr>
              <a:t>Nếu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tổng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số</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hai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góc</a:t>
            </a:r>
            <a:r>
              <a:rPr lang="en-US" sz="2400" dirty="0">
                <a:solidFill>
                  <a:schemeClr val="tx1"/>
                </a:solidFill>
                <a:latin typeface="Times New Roman" pitchFamily="18" charset="0"/>
                <a:cs typeface="Times New Roman" pitchFamily="18" charset="0"/>
              </a:rPr>
              <a:t> </a:t>
            </a:r>
            <a:r>
              <a:rPr lang="en-US" sz="2400" err="1">
                <a:solidFill>
                  <a:schemeClr val="tx1"/>
                </a:solidFill>
                <a:latin typeface="Times New Roman" pitchFamily="18" charset="0"/>
                <a:cs typeface="Times New Roman" pitchFamily="18" charset="0"/>
              </a:rPr>
              <a:t>đối</a:t>
            </a:r>
            <a:r>
              <a:rPr lang="en-US" sz="2400">
                <a:solidFill>
                  <a:schemeClr val="tx1"/>
                </a:solidFill>
                <a:latin typeface="Times New Roman" pitchFamily="18" charset="0"/>
                <a:cs typeface="Times New Roman" pitchFamily="18" charset="0"/>
              </a:rPr>
              <a:t> </a:t>
            </a:r>
            <a:r>
              <a:rPr lang="en-US" sz="2400" smtClean="0">
                <a:solidFill>
                  <a:schemeClr val="tx1"/>
                </a:solidFill>
                <a:latin typeface="Times New Roman" pitchFamily="18" charset="0"/>
                <a:cs typeface="Times New Roman" pitchFamily="18" charset="0"/>
              </a:rPr>
              <a:t>nhau bằng </a:t>
            </a:r>
            <a:r>
              <a:rPr lang="en-US" sz="2400">
                <a:solidFill>
                  <a:schemeClr val="tx1"/>
                </a:solidFill>
                <a:latin typeface="Times New Roman" pitchFamily="18" charset="0"/>
                <a:cs typeface="Times New Roman" pitchFamily="18" charset="0"/>
              </a:rPr>
              <a:t>180</a:t>
            </a:r>
            <a:r>
              <a:rPr lang="en-US" sz="2400" baseline="30000">
                <a:solidFill>
                  <a:schemeClr val="tx1"/>
                </a:solidFill>
                <a:latin typeface="Times New Roman" pitchFamily="18" charset="0"/>
                <a:cs typeface="Times New Roman" pitchFamily="18" charset="0"/>
              </a:rPr>
              <a:t>0</a:t>
            </a:r>
            <a:endParaRPr lang="en-US" sz="2400">
              <a:solidFill>
                <a:schemeClr val="tx1"/>
              </a:solidFill>
              <a:latin typeface="Times New Roman" pitchFamily="18" charset="0"/>
              <a:cs typeface="Times New Roman" pitchFamily="18" charset="0"/>
            </a:endParaRPr>
          </a:p>
          <a:p>
            <a:pPr algn="ctr">
              <a:defRPr/>
            </a:pPr>
            <a:r>
              <a:rPr lang="en-US" sz="2400" smtClean="0">
                <a:solidFill>
                  <a:schemeClr val="tx1"/>
                </a:solidFill>
                <a:latin typeface="Times New Roman" pitchFamily="18" charset="0"/>
                <a:cs typeface="Times New Roman" pitchFamily="18" charset="0"/>
              </a:rPr>
              <a:t>thì </a:t>
            </a:r>
            <a:r>
              <a:rPr lang="en-US" sz="2400" dirty="0" err="1">
                <a:solidFill>
                  <a:schemeClr val="tx1"/>
                </a:solidFill>
                <a:latin typeface="Times New Roman" pitchFamily="18" charset="0"/>
                <a:cs typeface="Times New Roman" pitchFamily="18" charset="0"/>
              </a:rPr>
              <a:t>tứ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nội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9366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C5DF56-EFEF-4FC4-8BCF-7A209BDCA61E}"/>
              </a:ext>
            </a:extLst>
          </p:cNvPr>
          <p:cNvSpPr txBox="1"/>
          <p:nvPr/>
        </p:nvSpPr>
        <p:spPr>
          <a:xfrm>
            <a:off x="-124690" y="595745"/>
            <a:ext cx="12192000"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TRÒ CHƠI LẬT MẢNH GHÉP</a:t>
            </a:r>
          </a:p>
        </p:txBody>
      </p:sp>
      <p:sp>
        <p:nvSpPr>
          <p:cNvPr id="5" name="TextBox 4"/>
          <p:cNvSpPr txBox="1"/>
          <p:nvPr/>
        </p:nvSpPr>
        <p:spPr>
          <a:xfrm>
            <a:off x="692727" y="1731818"/>
            <a:ext cx="11014364" cy="4154984"/>
          </a:xfrm>
          <a:prstGeom prst="rect">
            <a:avLst/>
          </a:prstGeom>
          <a:noFill/>
        </p:spPr>
        <p:txBody>
          <a:bodyPr wrap="square" rtlCol="0">
            <a:spAutoFit/>
          </a:bodyPr>
          <a:lstStyle/>
          <a:p>
            <a:pPr algn="just"/>
            <a:r>
              <a:rPr lang="en-US" sz="4000" b="1" i="1" dirty="0" err="1" smtClean="0">
                <a:latin typeface="Times New Roman" panose="02020603050405020304" pitchFamily="18" charset="0"/>
                <a:cs typeface="Times New Roman" panose="02020603050405020304" pitchFamily="18" charset="0"/>
              </a:rPr>
              <a:t>Cách</a:t>
            </a:r>
            <a:r>
              <a:rPr lang="en-US" sz="4000" b="1" i="1" dirty="0" smtClean="0">
                <a:latin typeface="Times New Roman" panose="02020603050405020304" pitchFamily="18" charset="0"/>
                <a:cs typeface="Times New Roman" panose="02020603050405020304" pitchFamily="18" charset="0"/>
              </a:rPr>
              <a:t> </a:t>
            </a:r>
            <a:r>
              <a:rPr lang="en-US" sz="4000" b="1" i="1" dirty="0" err="1" smtClean="0">
                <a:latin typeface="Times New Roman" panose="02020603050405020304" pitchFamily="18" charset="0"/>
                <a:cs typeface="Times New Roman" panose="02020603050405020304" pitchFamily="18" charset="0"/>
              </a:rPr>
              <a:t>chơi</a:t>
            </a:r>
            <a:r>
              <a:rPr lang="en-US" sz="4000" b="1" i="1" dirty="0" smtClean="0">
                <a:latin typeface="Times New Roman" panose="02020603050405020304" pitchFamily="18" charset="0"/>
                <a:cs typeface="Times New Roman" panose="02020603050405020304" pitchFamily="18" charset="0"/>
              </a:rPr>
              <a:t>:</a:t>
            </a:r>
          </a:p>
          <a:p>
            <a:pPr algn="just"/>
            <a:r>
              <a:rPr lang="vi-VN" sz="3200" dirty="0">
                <a:latin typeface="Times New Roman" panose="02020603050405020304" pitchFamily="18" charset="0"/>
                <a:cs typeface="Times New Roman" panose="02020603050405020304" pitchFamily="18" charset="0"/>
              </a:rPr>
              <a:t>Trò chơi Lật mảnh ghép bao gồm một bức tranh chứa từ </a:t>
            </a:r>
            <a:r>
              <a:rPr lang="vi-VN" sz="3200" dirty="0" smtClean="0">
                <a:latin typeface="Times New Roman" panose="02020603050405020304" pitchFamily="18" charset="0"/>
                <a:cs typeface="Times New Roman" panose="02020603050405020304" pitchFamily="18" charset="0"/>
              </a:rPr>
              <a:t>khóa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nói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kỷ</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niệm</a:t>
            </a:r>
            <a:r>
              <a:rPr lang="en-US" sz="3200" smtClean="0">
                <a:latin typeface="Times New Roman" panose="02020603050405020304" pitchFamily="18" charset="0"/>
                <a:cs typeface="Times New Roman" panose="02020603050405020304" pitchFamily="18" charset="0"/>
              </a:rPr>
              <a:t> 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biệt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năm</a:t>
            </a:r>
            <a:r>
              <a:rPr lang="vi-VN" sz="3200" dirty="0" smtClean="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Bức tranh này bị ẩn sau 4 mảnh ghép. Nhiệm vụ của người chơi là trả lời các câu hỏi ẩn trong mỗi mảnh ghép và đoán từ khóa liên quan đến bức tranh. Với mỗi câu trả lời đúng, người chơi được </a:t>
            </a:r>
            <a:r>
              <a:rPr lang="en-US" sz="3200" dirty="0" err="1" smtClean="0">
                <a:latin typeface="Times New Roman" panose="02020603050405020304" pitchFamily="18" charset="0"/>
                <a:cs typeface="Times New Roman" panose="02020603050405020304" pitchFamily="18" charset="0"/>
              </a:rPr>
              <a:t>tặng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điểm</a:t>
            </a:r>
            <a:r>
              <a:rPr lang="en-US" sz="3200" dirty="0" smtClean="0">
                <a:latin typeface="Times New Roman" panose="02020603050405020304" pitchFamily="18" charset="0"/>
                <a:cs typeface="Times New Roman" panose="02020603050405020304" pitchFamily="18" charset="0"/>
              </a:rPr>
              <a:t> 10 </a:t>
            </a:r>
            <a:r>
              <a:rPr lang="en-US" sz="3200" dirty="0" err="1" smtClean="0">
                <a:latin typeface="Times New Roman" panose="02020603050405020304" pitchFamily="18" charset="0"/>
                <a:cs typeface="Times New Roman" panose="02020603050405020304" pitchFamily="18" charset="0"/>
              </a:rPr>
              <a:t>đồng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mảnh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ghép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sẽ</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mở</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người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quyền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lời</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156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5-Point Star 13"/>
          <p:cNvSpPr/>
          <p:nvPr/>
        </p:nvSpPr>
        <p:spPr>
          <a:xfrm>
            <a:off x="10857617" y="5639995"/>
            <a:ext cx="1257300" cy="106939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Process 15"/>
          <p:cNvSpPr/>
          <p:nvPr/>
        </p:nvSpPr>
        <p:spPr>
          <a:xfrm>
            <a:off x="2263140" y="6035788"/>
            <a:ext cx="8013147" cy="61186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NGÀY QUỐC TẾ PHỤ NỮ</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7186" name="Picture 18" descr="IN BẠT HIF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437" y="233850"/>
            <a:ext cx="9743539" cy="577652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178273" y="218614"/>
            <a:ext cx="4918578" cy="2868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252856" y="3088269"/>
            <a:ext cx="4918578" cy="2922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83854" y="3086102"/>
            <a:ext cx="4918578" cy="292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hlinkClick r:id="rId4" action="ppaction://hlinksldjump"/>
          </p:cNvPr>
          <p:cNvSpPr txBox="1"/>
          <p:nvPr/>
        </p:nvSpPr>
        <p:spPr>
          <a:xfrm>
            <a:off x="8375650" y="787246"/>
            <a:ext cx="2194560" cy="1938992"/>
          </a:xfrm>
          <a:prstGeom prst="rect">
            <a:avLst/>
          </a:prstGeom>
          <a:noFill/>
        </p:spPr>
        <p:txBody>
          <a:bodyPr wrap="square" rtlCol="0">
            <a:spAutoFit/>
          </a:bodyPr>
          <a:lstStyle/>
          <a:p>
            <a:r>
              <a:rPr lang="en-US" sz="12000" b="1" dirty="0" smtClean="0">
                <a:latin typeface="Times New Roman" panose="02020603050405020304" pitchFamily="18" charset="0"/>
                <a:cs typeface="Times New Roman" panose="02020603050405020304" pitchFamily="18" charset="0"/>
              </a:rPr>
              <a:t>2</a:t>
            </a:r>
            <a:endParaRPr lang="en-US" sz="12000" b="1" dirty="0">
              <a:latin typeface="Times New Roman" panose="02020603050405020304" pitchFamily="18" charset="0"/>
              <a:cs typeface="Times New Roman" panose="02020603050405020304" pitchFamily="18" charset="0"/>
            </a:endParaRPr>
          </a:p>
        </p:txBody>
      </p:sp>
      <p:sp>
        <p:nvSpPr>
          <p:cNvPr id="34" name="TextBox 33">
            <a:hlinkClick r:id="rId5" action="ppaction://hlinksldjump"/>
          </p:cNvPr>
          <p:cNvSpPr txBox="1"/>
          <p:nvPr/>
        </p:nvSpPr>
        <p:spPr>
          <a:xfrm>
            <a:off x="3300548" y="3570173"/>
            <a:ext cx="2194560" cy="1938992"/>
          </a:xfrm>
          <a:prstGeom prst="rect">
            <a:avLst/>
          </a:prstGeom>
          <a:noFill/>
        </p:spPr>
        <p:txBody>
          <a:bodyPr wrap="square" rtlCol="0">
            <a:spAutoFit/>
          </a:bodyPr>
          <a:lstStyle/>
          <a:p>
            <a:r>
              <a:rPr lang="en-US" sz="12000" b="1" dirty="0" smtClean="0">
                <a:latin typeface="Times New Roman" panose="02020603050405020304" pitchFamily="18" charset="0"/>
                <a:cs typeface="Times New Roman" panose="02020603050405020304" pitchFamily="18" charset="0"/>
              </a:rPr>
              <a:t>3</a:t>
            </a:r>
            <a:endParaRPr lang="en-US" sz="12000" b="1" dirty="0">
              <a:latin typeface="Times New Roman" panose="02020603050405020304" pitchFamily="18" charset="0"/>
              <a:cs typeface="Times New Roman" panose="02020603050405020304" pitchFamily="18" charset="0"/>
            </a:endParaRPr>
          </a:p>
        </p:txBody>
      </p:sp>
      <p:sp>
        <p:nvSpPr>
          <p:cNvPr id="35" name="TextBox 34">
            <a:hlinkClick r:id="rId6" action="ppaction://hlinksldjump"/>
          </p:cNvPr>
          <p:cNvSpPr txBox="1"/>
          <p:nvPr/>
        </p:nvSpPr>
        <p:spPr>
          <a:xfrm>
            <a:off x="8490856" y="3560423"/>
            <a:ext cx="2194560" cy="1938992"/>
          </a:xfrm>
          <a:prstGeom prst="rect">
            <a:avLst/>
          </a:prstGeom>
          <a:noFill/>
        </p:spPr>
        <p:txBody>
          <a:bodyPr wrap="square" rtlCol="0">
            <a:spAutoFit/>
          </a:bodyPr>
          <a:lstStyle/>
          <a:p>
            <a:r>
              <a:rPr lang="en-US" sz="12000" b="1" dirty="0" smtClean="0">
                <a:latin typeface="Times New Roman" panose="02020603050405020304" pitchFamily="18" charset="0"/>
                <a:cs typeface="Times New Roman" panose="02020603050405020304" pitchFamily="18" charset="0"/>
              </a:rPr>
              <a:t>4</a:t>
            </a:r>
            <a:endParaRPr lang="en-US" sz="12000" b="1" dirty="0">
              <a:latin typeface="Times New Roman" panose="02020603050405020304" pitchFamily="18" charset="0"/>
              <a:cs typeface="Times New Roman" panose="02020603050405020304" pitchFamily="18" charset="0"/>
            </a:endParaRPr>
          </a:p>
        </p:txBody>
      </p:sp>
      <p:sp>
        <p:nvSpPr>
          <p:cNvPr id="2" name="Rectangle 1"/>
          <p:cNvSpPr/>
          <p:nvPr/>
        </p:nvSpPr>
        <p:spPr>
          <a:xfrm>
            <a:off x="1252856" y="233850"/>
            <a:ext cx="4925417" cy="2852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7" action="ppaction://hlinksldjump"/>
          </p:cNvPr>
          <p:cNvSpPr txBox="1"/>
          <p:nvPr/>
        </p:nvSpPr>
        <p:spPr>
          <a:xfrm>
            <a:off x="3300548" y="932167"/>
            <a:ext cx="2057400" cy="1938992"/>
          </a:xfrm>
          <a:prstGeom prst="rect">
            <a:avLst/>
          </a:prstGeom>
          <a:noFill/>
        </p:spPr>
        <p:txBody>
          <a:bodyPr wrap="square" rtlCol="0">
            <a:spAutoFit/>
          </a:bodyPr>
          <a:lstStyle/>
          <a:p>
            <a:r>
              <a:rPr lang="en-US" sz="12000" b="1" dirty="0" smtClean="0">
                <a:latin typeface="Times New Roman" panose="02020603050405020304" pitchFamily="18" charset="0"/>
                <a:cs typeface="Times New Roman" panose="02020603050405020304" pitchFamily="18" charset="0"/>
              </a:rPr>
              <a:t>1</a:t>
            </a:r>
            <a:endParaRPr lang="en-US" sz="1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60975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3" restart="whenNotActive" fill="hold" evtFilter="cancelBubble" nodeType="interactiveSeq">
                <p:stCondLst>
                  <p:cond evt="onClick" delay="0">
                    <p:tgtEl>
                      <p:spTgt spid="30"/>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0"/>
                                        </p:tgtEl>
                                      </p:cBhvr>
                                    </p:animEffect>
                                    <p:set>
                                      <p:cBhvr>
                                        <p:cTn id="2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 restart="whenNotActive" fill="hold" evtFilter="cancelBubble" nodeType="interactiveSeq">
                <p:stCondLst>
                  <p:cond evt="onClick" delay="0">
                    <p:tgtEl>
                      <p:spTgt spid="35"/>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5"/>
                                        </p:tgtEl>
                                      </p:cBhvr>
                                    </p:animEffect>
                                    <p:set>
                                      <p:cBhvr>
                                        <p:cTn id="2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0" restart="whenNotActive" fill="hold" evtFilter="cancelBubble" nodeType="interactiveSeq">
                <p:stCondLst>
                  <p:cond evt="onClick" delay="0">
                    <p:tgtEl>
                      <p:spTgt spid="31"/>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1"/>
                                        </p:tgtEl>
                                      </p:cBhvr>
                                    </p:animEffect>
                                    <p:set>
                                      <p:cBhvr>
                                        <p:cTn id="3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6" restart="whenNotActive" fill="hold" evtFilter="cancelBubble" nodeType="interactiveSeq">
                <p:stCondLst>
                  <p:cond evt="onClick" delay="0">
                    <p:tgtEl>
                      <p:spTgt spid="3"/>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2"/>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48" restart="whenNotActive" fill="hold" evtFilter="cancelBubble" nodeType="interactiveSeq">
                <p:stCondLst>
                  <p:cond evt="onClick" delay="0">
                    <p:tgtEl>
                      <p:spTgt spid="14"/>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inVertical)">
                                      <p:cBhvr>
                                        <p:cTn id="53" dur="500"/>
                                        <p:tgtEl>
                                          <p:spTgt spid="16"/>
                                        </p:tgtEl>
                                      </p:cBhvr>
                                    </p:animEffect>
                                  </p:childTnLst>
                                </p:cTn>
                              </p:par>
                            </p:childTnLst>
                          </p:cTn>
                        </p:par>
                      </p:childTnLst>
                    </p:cTn>
                  </p:par>
                </p:childTnLst>
              </p:cTn>
              <p:nextCondLst>
                <p:cond evt="onClick" delay="0">
                  <p:tgtEl>
                    <p:spTgt spid="14"/>
                  </p:tgtEl>
                </p:cond>
              </p:nextCondLst>
            </p:seq>
          </p:childTnLst>
        </p:cTn>
      </p:par>
    </p:tnLst>
    <p:bldLst>
      <p:bldP spid="16" grpId="0" animBg="1"/>
      <p:bldP spid="29" grpId="0" animBg="1"/>
      <p:bldP spid="30" grpId="0" animBg="1"/>
      <p:bldP spid="31" grpId="0" animBg="1"/>
      <p:bldP spid="24" grpId="0"/>
      <p:bldP spid="34" grpId="0"/>
      <p:bldP spid="35" grpId="0"/>
      <p:bldP spid="2"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150" y="790983"/>
            <a:ext cx="12455236" cy="492443"/>
          </a:xfrm>
          <a:prstGeom prst="rect">
            <a:avLst/>
          </a:prstGeom>
          <a:noFill/>
        </p:spPr>
        <p:txBody>
          <a:bodyPr wrap="square" rtlCol="0">
            <a:spAutoFit/>
          </a:bodyPr>
          <a:lstStyle/>
          <a:p>
            <a:r>
              <a:rPr lang="en-US" sz="2600" b="1" dirty="0" err="1" smtClean="0">
                <a:solidFill>
                  <a:schemeClr val="accent5">
                    <a:lumMod val="75000"/>
                  </a:schemeClr>
                </a:solidFill>
                <a:latin typeface="Times New Roman" panose="02020603050405020304" pitchFamily="18" charset="0"/>
                <a:cs typeface="Times New Roman" panose="02020603050405020304" pitchFamily="18" charset="0"/>
              </a:rPr>
              <a:t>Câu</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 1: </a:t>
            </a:r>
            <a:r>
              <a:rPr lang="en-US" sz="2600" b="1" dirty="0" err="1" smtClean="0">
                <a:solidFill>
                  <a:schemeClr val="accent5">
                    <a:lumMod val="75000"/>
                  </a:schemeClr>
                </a:solidFill>
                <a:latin typeface="Times New Roman" panose="02020603050405020304" pitchFamily="18" charset="0"/>
                <a:cs typeface="Times New Roman" panose="02020603050405020304" pitchFamily="18" charset="0"/>
              </a:rPr>
              <a:t>Tứ</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600" b="1" dirty="0" err="1" smtClean="0">
                <a:solidFill>
                  <a:schemeClr val="accent5">
                    <a:lumMod val="75000"/>
                  </a:schemeClr>
                </a:solidFill>
                <a:latin typeface="Times New Roman" panose="02020603050405020304" pitchFamily="18" charset="0"/>
                <a:cs typeface="Times New Roman" panose="02020603050405020304" pitchFamily="18" charset="0"/>
              </a:rPr>
              <a:t>giác</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 ABCD </a:t>
            </a:r>
            <a:r>
              <a:rPr lang="en-US" sz="2600" b="1" dirty="0" err="1" smtClean="0">
                <a:solidFill>
                  <a:schemeClr val="accent5">
                    <a:lumMod val="75000"/>
                  </a:schemeClr>
                </a:solidFill>
                <a:latin typeface="Times New Roman" panose="02020603050405020304" pitchFamily="18" charset="0"/>
                <a:cs typeface="Times New Roman" panose="02020603050405020304" pitchFamily="18" charset="0"/>
              </a:rPr>
              <a:t>nội</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600" b="1" dirty="0" err="1" smtClean="0">
                <a:solidFill>
                  <a:schemeClr val="accent5">
                    <a:lumMod val="75000"/>
                  </a:schemeClr>
                </a:solidFill>
                <a:latin typeface="Times New Roman" panose="02020603050405020304" pitchFamily="18" charset="0"/>
                <a:cs typeface="Times New Roman" panose="02020603050405020304" pitchFamily="18" charset="0"/>
              </a:rPr>
              <a:t>tiếp</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600" b="1" dirty="0" err="1" smtClean="0">
                <a:solidFill>
                  <a:schemeClr val="accent5">
                    <a:lumMod val="75000"/>
                  </a:schemeClr>
                </a:solidFill>
                <a:latin typeface="Times New Roman" panose="02020603050405020304" pitchFamily="18" charset="0"/>
                <a:cs typeface="Times New Roman" panose="02020603050405020304" pitchFamily="18" charset="0"/>
              </a:rPr>
              <a:t>đường</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600" b="1" dirty="0" err="1" smtClean="0">
                <a:solidFill>
                  <a:schemeClr val="accent5">
                    <a:lumMod val="75000"/>
                  </a:schemeClr>
                </a:solidFill>
                <a:latin typeface="Times New Roman" panose="02020603050405020304" pitchFamily="18" charset="0"/>
                <a:cs typeface="Times New Roman" panose="02020603050405020304" pitchFamily="18" charset="0"/>
              </a:rPr>
              <a:t>tròn</a:t>
            </a:r>
            <a:r>
              <a:rPr lang="en-US" sz="2600" b="1"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sz="2600" b="1" dirty="0" err="1" smtClean="0">
                <a:solidFill>
                  <a:schemeClr val="accent5">
                    <a:lumMod val="75000"/>
                  </a:schemeClr>
                </a:solidFill>
                <a:latin typeface="Times New Roman" panose="02020603050405020304" pitchFamily="18" charset="0"/>
                <a:cs typeface="Times New Roman" panose="02020603050405020304" pitchFamily="18" charset="0"/>
              </a:rPr>
              <a:t>nếu</a:t>
            </a:r>
            <a:endParaRPr lang="en-US" sz="26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a16="http://schemas.microsoft.com/office/drawing/2014/main" id="{0034A797-8D08-4859-AC5D-A7FFB3D4D546}"/>
              </a:ext>
            </a:extLst>
          </p:cNvPr>
          <p:cNvSpPr>
            <a:spLocks noChangeArrowheads="1"/>
          </p:cNvSpPr>
          <p:nvPr/>
        </p:nvSpPr>
        <p:spPr bwMode="auto">
          <a:xfrm>
            <a:off x="1272321" y="1978129"/>
            <a:ext cx="2408428" cy="5232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9" name="Rectangle 1">
            <a:extLst>
              <a:ext uri="{FF2B5EF4-FFF2-40B4-BE49-F238E27FC236}">
                <a16:creationId xmlns:a16="http://schemas.microsoft.com/office/drawing/2014/main" id="{0034A797-8D08-4859-AC5D-A7FFB3D4D546}"/>
              </a:ext>
            </a:extLst>
          </p:cNvPr>
          <p:cNvSpPr>
            <a:spLocks noChangeArrowheads="1"/>
          </p:cNvSpPr>
          <p:nvPr/>
        </p:nvSpPr>
        <p:spPr bwMode="auto">
          <a:xfrm>
            <a:off x="7548431" y="1985195"/>
            <a:ext cx="2382647" cy="5232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10" name="Rectangle 1">
            <a:extLst>
              <a:ext uri="{FF2B5EF4-FFF2-40B4-BE49-F238E27FC236}">
                <a16:creationId xmlns:a16="http://schemas.microsoft.com/office/drawing/2014/main" id="{0034A797-8D08-4859-AC5D-A7FFB3D4D546}"/>
              </a:ext>
            </a:extLst>
          </p:cNvPr>
          <p:cNvSpPr>
            <a:spLocks noChangeArrowheads="1"/>
          </p:cNvSpPr>
          <p:nvPr/>
        </p:nvSpPr>
        <p:spPr bwMode="auto">
          <a:xfrm>
            <a:off x="1272322" y="2828723"/>
            <a:ext cx="2408427" cy="5232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11" name="Rectangle 1">
            <a:extLst>
              <a:ext uri="{FF2B5EF4-FFF2-40B4-BE49-F238E27FC236}">
                <a16:creationId xmlns:a16="http://schemas.microsoft.com/office/drawing/2014/main" id="{0034A797-8D08-4859-AC5D-A7FFB3D4D546}"/>
              </a:ext>
            </a:extLst>
          </p:cNvPr>
          <p:cNvSpPr>
            <a:spLocks noChangeArrowheads="1"/>
          </p:cNvSpPr>
          <p:nvPr/>
        </p:nvSpPr>
        <p:spPr bwMode="auto">
          <a:xfrm>
            <a:off x="7548431" y="2834780"/>
            <a:ext cx="2382647" cy="5232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2" name="Action Button: Home 1">
            <a:hlinkClick r:id="rId3" action="ppaction://hlinksldjump" highlightClick="1"/>
          </p:cNvPr>
          <p:cNvSpPr/>
          <p:nvPr/>
        </p:nvSpPr>
        <p:spPr>
          <a:xfrm>
            <a:off x="10800405" y="5955171"/>
            <a:ext cx="1316182" cy="922469"/>
          </a:xfrm>
          <a:prstGeom prst="actionButtonHome">
            <a:avLst/>
          </a:prstGeom>
          <a:solidFill>
            <a:schemeClr val="accent1">
              <a:lumMod val="60000"/>
              <a:lumOff val="40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914712624"/>
              </p:ext>
            </p:extLst>
          </p:nvPr>
        </p:nvGraphicFramePr>
        <p:xfrm>
          <a:off x="1345441" y="2840836"/>
          <a:ext cx="2262187" cy="513909"/>
        </p:xfrm>
        <a:graphic>
          <a:graphicData uri="http://schemas.openxmlformats.org/presentationml/2006/ole">
            <mc:AlternateContent xmlns:mc="http://schemas.openxmlformats.org/markup-compatibility/2006">
              <mc:Choice xmlns:v="urn:schemas-microsoft-com:vml" Requires="v">
                <p:oleObj spid="_x0000_s7278" name="Equation" r:id="rId4" imgW="1002960" imgH="228600" progId="Equation.DSMT4">
                  <p:embed/>
                </p:oleObj>
              </mc:Choice>
              <mc:Fallback>
                <p:oleObj name="Equation" r:id="rId4" imgW="1002960" imgH="228600" progId="Equation.DSMT4">
                  <p:embed/>
                  <p:pic>
                    <p:nvPicPr>
                      <p:cNvPr id="0" name=""/>
                      <p:cNvPicPr/>
                      <p:nvPr/>
                    </p:nvPicPr>
                    <p:blipFill>
                      <a:blip r:embed="rId5"/>
                      <a:stretch>
                        <a:fillRect/>
                      </a:stretch>
                    </p:blipFill>
                    <p:spPr>
                      <a:xfrm>
                        <a:off x="1345441" y="2840836"/>
                        <a:ext cx="2262187" cy="51390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728018"/>
              </p:ext>
            </p:extLst>
          </p:nvPr>
        </p:nvGraphicFramePr>
        <p:xfrm>
          <a:off x="1345441" y="1933504"/>
          <a:ext cx="2262187" cy="515938"/>
        </p:xfrm>
        <a:graphic>
          <a:graphicData uri="http://schemas.openxmlformats.org/presentationml/2006/ole">
            <mc:AlternateContent xmlns:mc="http://schemas.openxmlformats.org/markup-compatibility/2006">
              <mc:Choice xmlns:v="urn:schemas-microsoft-com:vml" Requires="v">
                <p:oleObj spid="_x0000_s7279" name="Equation" r:id="rId6" imgW="1002960" imgH="228600" progId="Equation.DSMT4">
                  <p:embed/>
                </p:oleObj>
              </mc:Choice>
              <mc:Fallback>
                <p:oleObj name="Equation" r:id="rId6" imgW="1002960" imgH="228600" progId="Equation.DSMT4">
                  <p:embed/>
                  <p:pic>
                    <p:nvPicPr>
                      <p:cNvPr id="0" name=""/>
                      <p:cNvPicPr/>
                      <p:nvPr/>
                    </p:nvPicPr>
                    <p:blipFill>
                      <a:blip r:embed="rId7"/>
                      <a:stretch>
                        <a:fillRect/>
                      </a:stretch>
                    </p:blipFill>
                    <p:spPr>
                      <a:xfrm>
                        <a:off x="1345441" y="1933504"/>
                        <a:ext cx="2262187" cy="5159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53331480"/>
              </p:ext>
            </p:extLst>
          </p:nvPr>
        </p:nvGraphicFramePr>
        <p:xfrm>
          <a:off x="7641903" y="1927154"/>
          <a:ext cx="2289175" cy="528638"/>
        </p:xfrm>
        <a:graphic>
          <a:graphicData uri="http://schemas.openxmlformats.org/presentationml/2006/ole">
            <mc:AlternateContent xmlns:mc="http://schemas.openxmlformats.org/markup-compatibility/2006">
              <mc:Choice xmlns:v="urn:schemas-microsoft-com:vml" Requires="v">
                <p:oleObj spid="_x0000_s7280" name="Equation" r:id="rId8" imgW="990360" imgH="228600" progId="Equation.DSMT4">
                  <p:embed/>
                </p:oleObj>
              </mc:Choice>
              <mc:Fallback>
                <p:oleObj name="Equation" r:id="rId8" imgW="990360" imgH="228600" progId="Equation.DSMT4">
                  <p:embed/>
                  <p:pic>
                    <p:nvPicPr>
                      <p:cNvPr id="0" name=""/>
                      <p:cNvPicPr/>
                      <p:nvPr/>
                    </p:nvPicPr>
                    <p:blipFill>
                      <a:blip r:embed="rId9"/>
                      <a:stretch>
                        <a:fillRect/>
                      </a:stretch>
                    </p:blipFill>
                    <p:spPr>
                      <a:xfrm>
                        <a:off x="7641903" y="1927154"/>
                        <a:ext cx="2289175" cy="52863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15187711"/>
              </p:ext>
            </p:extLst>
          </p:nvPr>
        </p:nvGraphicFramePr>
        <p:xfrm>
          <a:off x="7657435" y="2840302"/>
          <a:ext cx="2193925" cy="500062"/>
        </p:xfrm>
        <a:graphic>
          <a:graphicData uri="http://schemas.openxmlformats.org/presentationml/2006/ole">
            <mc:AlternateContent xmlns:mc="http://schemas.openxmlformats.org/markup-compatibility/2006">
              <mc:Choice xmlns:v="urn:schemas-microsoft-com:vml" Requires="v">
                <p:oleObj spid="_x0000_s7281" name="Equation" r:id="rId10" imgW="1002960" imgH="228600" progId="Equation.DSMT4">
                  <p:embed/>
                </p:oleObj>
              </mc:Choice>
              <mc:Fallback>
                <p:oleObj name="Equation" r:id="rId10" imgW="1002960" imgH="228600" progId="Equation.DSMT4">
                  <p:embed/>
                  <p:pic>
                    <p:nvPicPr>
                      <p:cNvPr id="0" name=""/>
                      <p:cNvPicPr/>
                      <p:nvPr/>
                    </p:nvPicPr>
                    <p:blipFill>
                      <a:blip r:embed="rId11"/>
                      <a:stretch>
                        <a:fillRect/>
                      </a:stretch>
                    </p:blipFill>
                    <p:spPr>
                      <a:xfrm>
                        <a:off x="7657435" y="2840302"/>
                        <a:ext cx="2193925" cy="500062"/>
                      </a:xfrm>
                      <a:prstGeom prst="rect">
                        <a:avLst/>
                      </a:prstGeom>
                    </p:spPr>
                  </p:pic>
                </p:oleObj>
              </mc:Fallback>
            </mc:AlternateContent>
          </a:graphicData>
        </a:graphic>
      </p:graphicFrame>
    </p:spTree>
    <p:extLst>
      <p:ext uri="{BB962C8B-B14F-4D97-AF65-F5344CB8AC3E}">
        <p14:creationId xmlns:p14="http://schemas.microsoft.com/office/powerpoint/2010/main" val="191584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mph" presetSubtype="0" fill="hold" grpId="2" nodeType="clickEffect">
                                  <p:stCondLst>
                                    <p:cond delay="0"/>
                                  </p:stCondLst>
                                  <p:iterate type="lt">
                                    <p:tmPct val="4000"/>
                                  </p:iterate>
                                  <p:childTnLst>
                                    <p:set>
                                      <p:cBhvr override="childStyle">
                                        <p:cTn id="38" dur="500" fill="hold"/>
                                        <p:tgtEl>
                                          <p:spTgt spid="8"/>
                                        </p:tgtEl>
                                        <p:attrNameLst>
                                          <p:attrName>style.color</p:attrName>
                                        </p:attrNameLst>
                                      </p:cBhvr>
                                      <p:to>
                                        <p:clrVal>
                                          <a:schemeClr val="accent2"/>
                                        </p:clrVal>
                                      </p:to>
                                    </p:set>
                                    <p:set>
                                      <p:cBhvr>
                                        <p:cTn id="39" dur="500" fill="hold"/>
                                        <p:tgtEl>
                                          <p:spTgt spid="8"/>
                                        </p:tgtEl>
                                        <p:attrNameLst>
                                          <p:attrName>fillcolor</p:attrName>
                                        </p:attrNameLst>
                                      </p:cBhvr>
                                      <p:to>
                                        <p:clrVal>
                                          <a:schemeClr val="accent2"/>
                                        </p:clrVal>
                                      </p:to>
                                    </p:set>
                                    <p:set>
                                      <p:cBhvr>
                                        <p:cTn id="40"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2"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1974" y="318954"/>
            <a:ext cx="9490365" cy="954107"/>
          </a:xfrm>
          <a:prstGeom prst="rect">
            <a:avLst/>
          </a:prstGeom>
        </p:spPr>
        <p:txBody>
          <a:bodyPr wrap="square">
            <a:spAutoFit/>
          </a:bodyPr>
          <a:lstStyle/>
          <a:p>
            <a:r>
              <a:rPr lang="en-US" sz="2800" b="1" dirty="0" err="1">
                <a:solidFill>
                  <a:schemeClr val="accent5">
                    <a:lumMod val="75000"/>
                  </a:schemeClr>
                </a:solidFill>
                <a:latin typeface="Times New Roman" panose="02020603050405020304" pitchFamily="18" charset="0"/>
                <a:cs typeface="Times New Roman" panose="02020603050405020304" pitchFamily="18" charset="0"/>
              </a:rPr>
              <a:t>Câu</a:t>
            </a:r>
            <a:r>
              <a:rPr lang="en-US" sz="2800" b="1" dirty="0">
                <a:solidFill>
                  <a:schemeClr val="accent5">
                    <a:lumMod val="75000"/>
                  </a:schemeClr>
                </a:solidFill>
                <a:latin typeface="Times New Roman" panose="02020603050405020304" pitchFamily="18" charset="0"/>
                <a:cs typeface="Times New Roman" panose="02020603050405020304" pitchFamily="18" charset="0"/>
              </a:rPr>
              <a:t> </a:t>
            </a:r>
            <a:r>
              <a:rPr lang="en-US" sz="2800" b="1" dirty="0" smtClean="0">
                <a:solidFill>
                  <a:schemeClr val="accent5">
                    <a:lumMod val="75000"/>
                  </a:schemeClr>
                </a:solidFill>
                <a:latin typeface="Times New Roman" panose="02020603050405020304" pitchFamily="18" charset="0"/>
                <a:cs typeface="Times New Roman" panose="02020603050405020304" pitchFamily="18" charset="0"/>
              </a:rPr>
              <a:t>2</a:t>
            </a:r>
            <a:r>
              <a:rPr lang="en-US" sz="2800" b="1" smtClean="0">
                <a:solidFill>
                  <a:schemeClr val="accent5">
                    <a:lumMod val="75000"/>
                  </a:schemeClr>
                </a:solidFill>
                <a:latin typeface="Times New Roman" panose="02020603050405020304" pitchFamily="18" charset="0"/>
                <a:cs typeface="Times New Roman" panose="02020603050405020304" pitchFamily="18" charset="0"/>
              </a:rPr>
              <a:t>: Trong  các hình sau, hình nào không nội tiếp được đường tròn?</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Rectangle 1">
            <a:extLst>
              <a:ext uri="{FF2B5EF4-FFF2-40B4-BE49-F238E27FC236}">
                <a16:creationId xmlns:a16="http://schemas.microsoft.com/office/drawing/2014/main" id="{0034A797-8D08-4859-AC5D-A7FFB3D4D546}"/>
              </a:ext>
            </a:extLst>
          </p:cNvPr>
          <p:cNvSpPr>
            <a:spLocks noChangeArrowheads="1"/>
          </p:cNvSpPr>
          <p:nvPr/>
        </p:nvSpPr>
        <p:spPr bwMode="auto">
          <a:xfrm>
            <a:off x="1648960" y="1661056"/>
            <a:ext cx="6968568" cy="5232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a:t>
            </a:r>
            <a:r>
              <a:rPr kumimoji="0" lang="en-US" altLang="en-US" sz="280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Hình</a:t>
            </a:r>
            <a:r>
              <a:rPr kumimoji="0" lang="en-US" altLang="en-US" sz="2800" i="0" u="none" strike="noStrike" cap="none" normalizeH="0" smtClean="0">
                <a:ln>
                  <a:noFill/>
                </a:ln>
                <a:solidFill>
                  <a:schemeClr val="tx1"/>
                </a:solidFill>
                <a:effectLst/>
                <a:latin typeface="Times New Roman" panose="02020603050405020304" pitchFamily="18" charset="0"/>
                <a:cs typeface="Times New Roman" panose="02020603050405020304" pitchFamily="18" charset="0"/>
              </a:rPr>
              <a:t> vuông</a:t>
            </a: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6" name="Rectangle 1">
            <a:extLst>
              <a:ext uri="{FF2B5EF4-FFF2-40B4-BE49-F238E27FC236}">
                <a16:creationId xmlns:a16="http://schemas.microsoft.com/office/drawing/2014/main" id="{0034A797-8D08-4859-AC5D-A7FFB3D4D546}"/>
              </a:ext>
            </a:extLst>
          </p:cNvPr>
          <p:cNvSpPr>
            <a:spLocks noChangeArrowheads="1"/>
          </p:cNvSpPr>
          <p:nvPr/>
        </p:nvSpPr>
        <p:spPr bwMode="auto">
          <a:xfrm>
            <a:off x="1648960" y="2589952"/>
            <a:ext cx="6968568" cy="5232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t>
            </a:r>
            <a:r>
              <a:rPr kumimoji="0" lang="en-US" altLang="en-US" sz="280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Hình</a:t>
            </a:r>
            <a:r>
              <a:rPr kumimoji="0" lang="en-US" altLang="en-US" sz="2800" i="0" u="none" strike="noStrike" cap="none" normalizeH="0" smtClean="0">
                <a:ln>
                  <a:noFill/>
                </a:ln>
                <a:solidFill>
                  <a:schemeClr val="tx1"/>
                </a:solidFill>
                <a:effectLst/>
                <a:latin typeface="Times New Roman" panose="02020603050405020304" pitchFamily="18" charset="0"/>
                <a:cs typeface="Times New Roman" panose="02020603050405020304" pitchFamily="18" charset="0"/>
              </a:rPr>
              <a:t> chữ nhật</a:t>
            </a:r>
            <a:endPar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0034A797-8D08-4859-AC5D-A7FFB3D4D546}"/>
              </a:ext>
            </a:extLst>
          </p:cNvPr>
          <p:cNvSpPr>
            <a:spLocks noChangeArrowheads="1"/>
          </p:cNvSpPr>
          <p:nvPr/>
        </p:nvSpPr>
        <p:spPr bwMode="auto">
          <a:xfrm>
            <a:off x="1648960" y="3501167"/>
            <a:ext cx="6968568" cy="5232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r>
              <a:rPr kumimoji="0" lang="en-US" altLang="en-US" sz="280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Hình</a:t>
            </a:r>
            <a:r>
              <a:rPr kumimoji="0" lang="en-US" altLang="en-US" sz="2800" i="0" u="none" strike="noStrike" cap="none" normalizeH="0" smtClean="0">
                <a:ln>
                  <a:noFill/>
                </a:ln>
                <a:solidFill>
                  <a:schemeClr val="tx1"/>
                </a:solidFill>
                <a:effectLst/>
                <a:latin typeface="Times New Roman" panose="02020603050405020304" pitchFamily="18" charset="0"/>
                <a:cs typeface="Times New Roman" panose="02020603050405020304" pitchFamily="18" charset="0"/>
              </a:rPr>
              <a:t> thang cân</a:t>
            </a:r>
            <a:endPar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a16="http://schemas.microsoft.com/office/drawing/2014/main" id="{0034A797-8D08-4859-AC5D-A7FFB3D4D546}"/>
              </a:ext>
            </a:extLst>
          </p:cNvPr>
          <p:cNvSpPr>
            <a:spLocks noChangeArrowheads="1"/>
          </p:cNvSpPr>
          <p:nvPr/>
        </p:nvSpPr>
        <p:spPr bwMode="auto">
          <a:xfrm>
            <a:off x="1648960" y="4412381"/>
            <a:ext cx="6968568" cy="52322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a:t>
            </a:r>
            <a:r>
              <a:rPr kumimoji="0" lang="en-US" altLang="en-US" sz="280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Hình</a:t>
            </a:r>
            <a:r>
              <a:rPr kumimoji="0" lang="en-US" altLang="en-US" sz="2800" i="0" u="none" strike="noStrike" cap="none" normalizeH="0" smtClean="0">
                <a:ln>
                  <a:noFill/>
                </a:ln>
                <a:solidFill>
                  <a:schemeClr val="tx1"/>
                </a:solidFill>
                <a:effectLst/>
                <a:latin typeface="Times New Roman" panose="02020603050405020304" pitchFamily="18" charset="0"/>
                <a:cs typeface="Times New Roman" panose="02020603050405020304" pitchFamily="18" charset="0"/>
              </a:rPr>
              <a:t> bình hành</a:t>
            </a: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2" name="Action Button: Home 1">
            <a:hlinkClick r:id="rId2" action="ppaction://hlinksldjump" highlightClick="1"/>
          </p:cNvPr>
          <p:cNvSpPr/>
          <p:nvPr/>
        </p:nvSpPr>
        <p:spPr>
          <a:xfrm>
            <a:off x="10695709" y="5957455"/>
            <a:ext cx="1371600" cy="900545"/>
          </a:xfrm>
          <a:prstGeom prst="actionButtonHom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82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8"/>
                                        </p:tgtEl>
                                        <p:attrNameLst>
                                          <p:attrName>fillcolor</p:attrName>
                                        </p:attrNameLst>
                                      </p:cBhvr>
                                      <p:to>
                                        <a:schemeClr val="accent2"/>
                                      </p:to>
                                    </p:animClr>
                                    <p:set>
                                      <p:cBhvr>
                                        <p:cTn id="27" dur="2000" fill="hold"/>
                                        <p:tgtEl>
                                          <p:spTgt spid="8"/>
                                        </p:tgtEl>
                                        <p:attrNameLst>
                                          <p:attrName>fill.type</p:attrName>
                                        </p:attrNameLst>
                                      </p:cBhvr>
                                      <p:to>
                                        <p:strVal val="solid"/>
                                      </p:to>
                                    </p:set>
                                    <p:set>
                                      <p:cBhvr>
                                        <p:cTn id="2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0" y="4786317"/>
            <a:ext cx="12190412"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56800" y="4"/>
            <a:ext cx="22352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2" y="4302129"/>
            <a:ext cx="3908425"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059361" y="2355695"/>
            <a:ext cx="9793088" cy="769441"/>
          </a:xfrm>
          <a:prstGeom prst="rect">
            <a:avLst/>
          </a:prstGeom>
        </p:spPr>
        <p:txBody>
          <a:bodyPr wrap="square">
            <a:spAutoFit/>
          </a:bodyPr>
          <a:lstStyle/>
          <a:p>
            <a:pPr algn="ctr"/>
            <a:r>
              <a:rPr lang="en-US" sz="4400" b="1" dirty="0" err="1" smtClean="0">
                <a:solidFill>
                  <a:srgbClr val="FF0000"/>
                </a:solidFill>
                <a:latin typeface="Times New Roman" panose="02020603050405020304" pitchFamily="18" charset="0"/>
                <a:cs typeface="Times New Roman" panose="02020603050405020304" pitchFamily="18" charset="0"/>
              </a:rPr>
              <a:t>Tiết</a:t>
            </a:r>
            <a:r>
              <a:rPr lang="en-US" sz="4400" b="1" dirty="0" smtClean="0">
                <a:solidFill>
                  <a:srgbClr val="FF0000"/>
                </a:solidFill>
                <a:latin typeface="Times New Roman" panose="02020603050405020304" pitchFamily="18" charset="0"/>
                <a:cs typeface="Times New Roman" panose="02020603050405020304" pitchFamily="18" charset="0"/>
              </a:rPr>
              <a:t> 46: </a:t>
            </a:r>
            <a:r>
              <a:rPr lang="en-US" sz="4400" b="1" dirty="0" err="1" smtClean="0">
                <a:solidFill>
                  <a:srgbClr val="FF0000"/>
                </a:solidFill>
                <a:latin typeface="Times New Roman" panose="02020603050405020304" pitchFamily="18" charset="0"/>
                <a:cs typeface="Times New Roman" panose="02020603050405020304" pitchFamily="18" charset="0"/>
              </a:rPr>
              <a:t>Tứ</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giác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nội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tiếp</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821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1"/>
          <p:cNvSpPr txBox="1">
            <a:spLocks noChangeArrowheads="1"/>
          </p:cNvSpPr>
          <p:nvPr/>
        </p:nvSpPr>
        <p:spPr bwMode="auto">
          <a:xfrm>
            <a:off x="2459759" y="434975"/>
            <a:ext cx="737696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endParaRPr lang="en-US" altLang="en-US" sz="26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646017" y="397314"/>
            <a:ext cx="8188460" cy="523220"/>
          </a:xfrm>
          <a:prstGeom prst="rect">
            <a:avLst/>
          </a:prstGeom>
        </p:spPr>
        <p:txBody>
          <a:bodyPr wrap="none">
            <a:spAutoFit/>
          </a:bodyPr>
          <a:lstStyle/>
          <a:p>
            <a:pPr algn="just">
              <a:spcBef>
                <a:spcPct val="50000"/>
              </a:spcBef>
            </a:pPr>
            <a:r>
              <a:rPr lang="en-US" altLang="en-US" sz="2800" b="1" dirty="0" err="1" smtClean="0">
                <a:solidFill>
                  <a:schemeClr val="accent5">
                    <a:lumMod val="75000"/>
                  </a:schemeClr>
                </a:solidFill>
                <a:latin typeface="Times New Roman" panose="02020603050405020304" pitchFamily="18" charset="0"/>
                <a:cs typeface="Times New Roman" panose="02020603050405020304" pitchFamily="18" charset="0"/>
              </a:rPr>
              <a:t>Câu</a:t>
            </a:r>
            <a:r>
              <a:rPr lang="en-US" altLang="en-US" sz="2800" b="1" dirty="0" smtClean="0">
                <a:solidFill>
                  <a:schemeClr val="accent5">
                    <a:lumMod val="75000"/>
                  </a:schemeClr>
                </a:solidFill>
                <a:latin typeface="Times New Roman" panose="02020603050405020304" pitchFamily="18" charset="0"/>
                <a:cs typeface="Times New Roman" panose="02020603050405020304" pitchFamily="18" charset="0"/>
              </a:rPr>
              <a:t> 3</a:t>
            </a:r>
            <a:r>
              <a:rPr lang="en-US" altLang="en-US" sz="2800" b="1" smtClean="0">
                <a:solidFill>
                  <a:schemeClr val="accent5">
                    <a:lumMod val="75000"/>
                  </a:schemeClr>
                </a:solidFill>
                <a:latin typeface="Times New Roman" panose="02020603050405020304" pitchFamily="18" charset="0"/>
                <a:cs typeface="Times New Roman" panose="02020603050405020304" pitchFamily="18" charset="0"/>
              </a:rPr>
              <a:t>: Chọn câu sai. Một tứ giác nội tiếp được nếu :</a:t>
            </a:r>
            <a:endParaRPr lang="en-US" alt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0034A797-8D08-4859-AC5D-A7FFB3D4D546}"/>
              </a:ext>
            </a:extLst>
          </p:cNvPr>
          <p:cNvSpPr>
            <a:spLocks noChangeArrowheads="1"/>
          </p:cNvSpPr>
          <p:nvPr/>
        </p:nvSpPr>
        <p:spPr bwMode="auto">
          <a:xfrm>
            <a:off x="530482" y="1399895"/>
            <a:ext cx="10497736" cy="830997"/>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514350" indent="-514350" eaLnBrk="0" fontAlgn="base" hangingPunct="0">
              <a:spcBef>
                <a:spcPct val="0"/>
              </a:spcBef>
              <a:spcAft>
                <a:spcPct val="0"/>
              </a:spcAft>
              <a:buFontTx/>
              <a:buAutoNum type="alphaUcPeriod"/>
            </a:pPr>
            <a:r>
              <a:rPr lang="vi-VN" sz="2400">
                <a:solidFill>
                  <a:schemeClr val="tx1"/>
                </a:solidFill>
                <a:latin typeface="+mj-lt"/>
              </a:rPr>
              <a:t>Tứ giác có hai đỉnh kề nhau cùng nhìn cạnh chứa hai đỉnh còn lại dưới một </a:t>
            </a:r>
            <a:r>
              <a:rPr lang="en-US" sz="2400" smtClean="0">
                <a:solidFill>
                  <a:schemeClr val="tx1"/>
                </a:solidFill>
                <a:latin typeface="Times New Roman" panose="02020603050405020304" pitchFamily="18" charset="0"/>
                <a:cs typeface="Times New Roman" panose="02020603050405020304" pitchFamily="18" charset="0"/>
              </a:rPr>
              <a:t>góc bằng nhau</a:t>
            </a:r>
            <a:r>
              <a:rPr kumimoji="0" lang="en-US" altLang="en-US" sz="240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Rectangle 1">
            <a:extLst>
              <a:ext uri="{FF2B5EF4-FFF2-40B4-BE49-F238E27FC236}">
                <a16:creationId xmlns:a16="http://schemas.microsoft.com/office/drawing/2014/main" id="{0034A797-8D08-4859-AC5D-A7FFB3D4D546}"/>
              </a:ext>
            </a:extLst>
          </p:cNvPr>
          <p:cNvSpPr>
            <a:spLocks noChangeArrowheads="1"/>
          </p:cNvSpPr>
          <p:nvPr/>
        </p:nvSpPr>
        <p:spPr bwMode="auto">
          <a:xfrm>
            <a:off x="530482" y="2473340"/>
            <a:ext cx="10497736" cy="830997"/>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B</a:t>
            </a:r>
            <a:r>
              <a:rPr lang="en-US" altLang="en-US" sz="2400">
                <a:solidFill>
                  <a:schemeClr val="tx1"/>
                </a:solidFill>
                <a:latin typeface="Times New Roman" panose="02020603050405020304" pitchFamily="18" charset="0"/>
                <a:cs typeface="Times New Roman" panose="02020603050405020304" pitchFamily="18" charset="0"/>
              </a:rPr>
              <a:t>. Tứ giác có tổng </a:t>
            </a:r>
            <a:r>
              <a:rPr lang="en-US" altLang="en-US" sz="2400" smtClean="0">
                <a:solidFill>
                  <a:schemeClr val="tx1"/>
                </a:solidFill>
                <a:latin typeface="Times New Roman" panose="02020603050405020304" pitchFamily="18" charset="0"/>
                <a:cs typeface="Times New Roman" panose="02020603050405020304" pitchFamily="18" charset="0"/>
              </a:rPr>
              <a:t>hai </a:t>
            </a:r>
            <a:r>
              <a:rPr lang="en-US" altLang="en-US" sz="2400">
                <a:solidFill>
                  <a:schemeClr val="tx1"/>
                </a:solidFill>
                <a:latin typeface="Times New Roman" panose="02020603050405020304" pitchFamily="18" charset="0"/>
                <a:cs typeface="Times New Roman" panose="02020603050405020304" pitchFamily="18" charset="0"/>
              </a:rPr>
              <a:t>góc bằng </a:t>
            </a:r>
            <a:r>
              <a:rPr lang="en-US" altLang="en-US" sz="2400" smtClean="0">
                <a:solidFill>
                  <a:schemeClr val="tx1"/>
                </a:solidFill>
                <a:latin typeface="Times New Roman" panose="02020603050405020304" pitchFamily="18" charset="0"/>
                <a:cs typeface="Times New Roman" panose="02020603050405020304" pitchFamily="18" charset="0"/>
              </a:rPr>
              <a:t>180</a:t>
            </a:r>
            <a:r>
              <a:rPr lang="en-US" altLang="en-US" sz="2400" baseline="30000" smtClean="0">
                <a:solidFill>
                  <a:schemeClr val="tx1"/>
                </a:solidFill>
                <a:latin typeface="Times New Roman" panose="02020603050405020304" pitchFamily="18" charset="0"/>
                <a:cs typeface="Times New Roman" panose="02020603050405020304" pitchFamily="18" charset="0"/>
              </a:rPr>
              <a:t>0</a:t>
            </a:r>
            <a:r>
              <a:rPr lang="en-US" altLang="en-US" sz="2400">
                <a:solidFill>
                  <a:schemeClr val="tx1"/>
                </a:solidFill>
                <a:latin typeface="Times New Roman" panose="02020603050405020304" pitchFamily="18" charset="0"/>
                <a:cs typeface="Times New Roman" panose="02020603050405020304" pitchFamily="18" charset="0"/>
              </a:rPr>
              <a:t> </a:t>
            </a:r>
            <a:r>
              <a:rPr lang="en-US" altLang="en-US" sz="2400" smtClean="0">
                <a:solidFill>
                  <a:schemeClr val="tx1"/>
                </a:solidFill>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lang="en-US" altLang="en-US" sz="2400" smtClean="0">
                <a:solidFill>
                  <a:schemeClr val="tx1"/>
                </a:solidFill>
                <a:latin typeface="Times New Roman" panose="02020603050405020304" pitchFamily="18" charset="0"/>
                <a:cs typeface="Times New Roman" panose="02020603050405020304" pitchFamily="18" charset="0"/>
              </a:rPr>
              <a:t> </a:t>
            </a:r>
            <a:r>
              <a:rPr lang="en-US" altLang="en-US" sz="2400" dirty="0">
                <a:solidFill>
                  <a:schemeClr val="tx1"/>
                </a:solidFill>
                <a:latin typeface="Times New Roman" panose="02020603050405020304" pitchFamily="18" charset="0"/>
                <a:cs typeface="Times New Roman" panose="02020603050405020304" pitchFamily="18" charset="0"/>
              </a:rPr>
              <a:t>  </a:t>
            </a:r>
            <a:r>
              <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9" name="Rectangle 1">
            <a:extLst>
              <a:ext uri="{FF2B5EF4-FFF2-40B4-BE49-F238E27FC236}">
                <a16:creationId xmlns:a16="http://schemas.microsoft.com/office/drawing/2014/main" id="{0034A797-8D08-4859-AC5D-A7FFB3D4D546}"/>
              </a:ext>
            </a:extLst>
          </p:cNvPr>
          <p:cNvSpPr>
            <a:spLocks noChangeArrowheads="1"/>
          </p:cNvSpPr>
          <p:nvPr/>
        </p:nvSpPr>
        <p:spPr bwMode="auto">
          <a:xfrm>
            <a:off x="530482" y="3546785"/>
            <a:ext cx="10497736" cy="954107"/>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8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C</a:t>
            </a:r>
            <a:r>
              <a:rPr lang="en-US" altLang="en-US" sz="28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Tứ giác có bốn đỉnh cách đều một điểm</a:t>
            </a:r>
            <a:r>
              <a:rPr lang="en-US" sz="2400" dirty="0">
                <a:solidFill>
                  <a:schemeClr val="tx1"/>
                </a:solidFill>
                <a:latin typeface="Times New Roman" panose="02020603050405020304" pitchFamily="18" charset="0"/>
                <a:cs typeface="Times New Roman" panose="02020603050405020304" pitchFamily="18" charset="0"/>
              </a:rPr>
              <a:t> </a:t>
            </a:r>
          </a:p>
          <a:p>
            <a:pPr lvl="0" eaLnBrk="0" fontAlgn="base" hangingPunct="0">
              <a:spcBef>
                <a:spcPct val="0"/>
              </a:spcBef>
              <a:spcAft>
                <a:spcPct val="0"/>
              </a:spcAft>
            </a:pPr>
            <a:r>
              <a:rPr kumimoji="0" lang="en-US" altLang="en-US" sz="2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10" name="Rectangle 1">
            <a:extLst>
              <a:ext uri="{FF2B5EF4-FFF2-40B4-BE49-F238E27FC236}">
                <a16:creationId xmlns:a16="http://schemas.microsoft.com/office/drawing/2014/main" id="{0034A797-8D08-4859-AC5D-A7FFB3D4D546}"/>
              </a:ext>
            </a:extLst>
          </p:cNvPr>
          <p:cNvSpPr>
            <a:spLocks noChangeArrowheads="1"/>
          </p:cNvSpPr>
          <p:nvPr/>
        </p:nvSpPr>
        <p:spPr bwMode="auto">
          <a:xfrm>
            <a:off x="530482" y="4723622"/>
            <a:ext cx="10497736" cy="830997"/>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en-US" sz="240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D</a:t>
            </a:r>
            <a:r>
              <a:rPr lang="en-US" altLang="en-US" sz="2400">
                <a:solidFill>
                  <a:schemeClr val="tx1"/>
                </a:solidFill>
                <a:latin typeface="Times New Roman" panose="02020603050405020304" pitchFamily="18" charset="0"/>
                <a:cs typeface="Times New Roman" panose="02020603050405020304" pitchFamily="18" charset="0"/>
              </a:rPr>
              <a:t>. </a:t>
            </a:r>
            <a:r>
              <a:rPr lang="en-US" altLang="en-US" sz="2400" smtClean="0">
                <a:latin typeface="Times New Roman" panose="02020603050405020304" pitchFamily="18" charset="0"/>
                <a:cs typeface="Times New Roman" panose="02020603050405020304" pitchFamily="18" charset="0"/>
              </a:rPr>
              <a:t>Tứ giác có góc ngoài tại một đỉnh  bằng  góc trong tại đỉnh đối của đỉnh đó</a:t>
            </a:r>
          </a:p>
          <a:p>
            <a:pPr lvl="0" eaLnBrk="0" fontAlgn="base" hangingPunct="0">
              <a:spcBef>
                <a:spcPct val="0"/>
              </a:spcBef>
              <a:spcAft>
                <a:spcPct val="0"/>
              </a:spcAft>
            </a:pP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Action Button: Home 1">
            <a:hlinkClick r:id="rId2" action="ppaction://hlinksldjump" highlightClick="1"/>
          </p:cNvPr>
          <p:cNvSpPr/>
          <p:nvPr/>
        </p:nvSpPr>
        <p:spPr>
          <a:xfrm>
            <a:off x="11028218" y="5777345"/>
            <a:ext cx="1052946" cy="969819"/>
          </a:xfrm>
          <a:prstGeom prst="actionButtonHom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5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8"/>
                                        </p:tgtEl>
                                        <p:attrNameLst>
                                          <p:attrName>fillcolor</p:attrName>
                                        </p:attrNameLst>
                                      </p:cBhvr>
                                      <p:to>
                                        <a:schemeClr val="accent2"/>
                                      </p:to>
                                    </p:animClr>
                                    <p:set>
                                      <p:cBhvr>
                                        <p:cTn id="27" dur="2000" fill="hold"/>
                                        <p:tgtEl>
                                          <p:spTgt spid="8"/>
                                        </p:tgtEl>
                                        <p:attrNameLst>
                                          <p:attrName>fill.type</p:attrName>
                                        </p:attrNameLst>
                                      </p:cBhvr>
                                      <p:to>
                                        <p:strVal val="solid"/>
                                      </p:to>
                                    </p:set>
                                    <p:set>
                                      <p:cBhvr>
                                        <p:cTn id="28"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7087" y="256165"/>
            <a:ext cx="7850226" cy="523220"/>
          </a:xfrm>
          <a:prstGeom prst="rect">
            <a:avLst/>
          </a:prstGeom>
        </p:spPr>
        <p:txBody>
          <a:bodyPr wrap="none">
            <a:spAutoFit/>
          </a:bodyPr>
          <a:lstStyle/>
          <a:p>
            <a:pPr algn="just">
              <a:spcBef>
                <a:spcPct val="50000"/>
              </a:spcBef>
            </a:pPr>
            <a:r>
              <a:rPr lang="en-US" altLang="en-US" sz="2800" b="1" dirty="0" err="1" smtClean="0">
                <a:solidFill>
                  <a:schemeClr val="accent5">
                    <a:lumMod val="75000"/>
                  </a:schemeClr>
                </a:solidFill>
                <a:latin typeface="Times New Roman" panose="02020603050405020304" pitchFamily="18" charset="0"/>
                <a:cs typeface="Times New Roman" panose="02020603050405020304" pitchFamily="18" charset="0"/>
              </a:rPr>
              <a:t>Câu</a:t>
            </a:r>
            <a:r>
              <a:rPr lang="en-US" altLang="en-US" sz="2800" b="1" dirty="0" smtClean="0">
                <a:solidFill>
                  <a:schemeClr val="accent5">
                    <a:lumMod val="75000"/>
                  </a:schemeClr>
                </a:solidFill>
                <a:latin typeface="Times New Roman" panose="02020603050405020304" pitchFamily="18" charset="0"/>
                <a:cs typeface="Times New Roman" panose="02020603050405020304" pitchFamily="18" charset="0"/>
              </a:rPr>
              <a:t> 4</a:t>
            </a:r>
            <a:r>
              <a:rPr lang="en-US" altLang="en-US" sz="2800" b="1" smtClean="0">
                <a:solidFill>
                  <a:schemeClr val="accent5">
                    <a:lumMod val="75000"/>
                  </a:schemeClr>
                </a:solidFill>
                <a:latin typeface="Times New Roman" panose="02020603050405020304" pitchFamily="18" charset="0"/>
                <a:cs typeface="Times New Roman" panose="02020603050405020304" pitchFamily="18" charset="0"/>
              </a:rPr>
              <a:t>: Chọn hình không phải là tứ giác nội tiếp ?</a:t>
            </a:r>
            <a:endParaRPr lang="en-US" alt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6" name="Text Box 23"/>
          <p:cNvSpPr txBox="1">
            <a:spLocks noChangeArrowheads="1"/>
          </p:cNvSpPr>
          <p:nvPr/>
        </p:nvSpPr>
        <p:spPr bwMode="auto">
          <a:xfrm>
            <a:off x="642648" y="1735634"/>
            <a:ext cx="3206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a:latin typeface=".VnTime" panose="020B7200000000000000" pitchFamily="34" charset="0"/>
                <a:cs typeface="Arial" panose="020B0604020202020204" pitchFamily="34" charset="0"/>
              </a:rPr>
              <a:t>A. </a:t>
            </a:r>
          </a:p>
        </p:txBody>
      </p:sp>
      <p:sp>
        <p:nvSpPr>
          <p:cNvPr id="48" name="Text Box 28"/>
          <p:cNvSpPr txBox="1">
            <a:spLocks noChangeArrowheads="1"/>
          </p:cNvSpPr>
          <p:nvPr/>
        </p:nvSpPr>
        <p:spPr bwMode="auto">
          <a:xfrm>
            <a:off x="6145819" y="1676986"/>
            <a:ext cx="26098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dirty="0">
                <a:latin typeface=".VnTime" panose="020B7200000000000000" pitchFamily="34" charset="0"/>
                <a:cs typeface="Arial" panose="020B0604020202020204" pitchFamily="34" charset="0"/>
              </a:rPr>
              <a:t>B</a:t>
            </a:r>
            <a:r>
              <a:rPr lang="en-US" altLang="en-US" sz="2800">
                <a:latin typeface=".VnTime" panose="020B7200000000000000" pitchFamily="34" charset="0"/>
                <a:cs typeface="Arial" panose="020B0604020202020204" pitchFamily="34" charset="0"/>
              </a:rPr>
              <a:t>.   </a:t>
            </a:r>
            <a:endParaRPr lang="en-US" altLang="en-US" sz="2800" dirty="0">
              <a:latin typeface=".VnTime" panose="020B7200000000000000" pitchFamily="34" charset="0"/>
              <a:cs typeface="Arial" panose="020B0604020202020204" pitchFamily="34" charset="0"/>
            </a:endParaRPr>
          </a:p>
        </p:txBody>
      </p:sp>
      <p:sp>
        <p:nvSpPr>
          <p:cNvPr id="60" name="Rectangle 57"/>
          <p:cNvSpPr>
            <a:spLocks noChangeArrowheads="1"/>
          </p:cNvSpPr>
          <p:nvPr/>
        </p:nvSpPr>
        <p:spPr bwMode="auto">
          <a:xfrm>
            <a:off x="6231802" y="3380611"/>
            <a:ext cx="79701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2800" dirty="0">
                <a:latin typeface=".VnTime" panose="020B7200000000000000" pitchFamily="34" charset="0"/>
                <a:cs typeface="Arial" panose="020B0604020202020204" pitchFamily="34" charset="0"/>
              </a:rPr>
              <a:t>D</a:t>
            </a:r>
            <a:r>
              <a:rPr lang="en-US" altLang="en-US" sz="2800">
                <a:latin typeface=".VnTime" panose="020B7200000000000000" pitchFamily="34" charset="0"/>
                <a:cs typeface="Arial" panose="020B0604020202020204" pitchFamily="34" charset="0"/>
              </a:rPr>
              <a:t>.   </a:t>
            </a:r>
            <a:endParaRPr lang="en-US" altLang="en-US" sz="2800" dirty="0">
              <a:latin typeface=".VnTime" panose="020B7200000000000000" pitchFamily="34" charset="0"/>
              <a:cs typeface="Arial" panose="020B0604020202020204" pitchFamily="34" charset="0"/>
            </a:endParaRPr>
          </a:p>
        </p:txBody>
      </p:sp>
      <p:sp>
        <p:nvSpPr>
          <p:cNvPr id="64" name="Oval 63"/>
          <p:cNvSpPr/>
          <p:nvPr/>
        </p:nvSpPr>
        <p:spPr>
          <a:xfrm>
            <a:off x="442767" y="3260946"/>
            <a:ext cx="870528" cy="746593"/>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C.</a:t>
            </a:r>
            <a:endParaRPr lang="en-US" sz="2800" dirty="0">
              <a:latin typeface="Times New Roman" panose="02020603050405020304" pitchFamily="18" charset="0"/>
              <a:cs typeface="Times New Roman" panose="02020603050405020304" pitchFamily="18" charset="0"/>
            </a:endParaRPr>
          </a:p>
        </p:txBody>
      </p:sp>
      <p:sp>
        <p:nvSpPr>
          <p:cNvPr id="3" name="Action Button: Home 2">
            <a:hlinkClick r:id="rId3" action="ppaction://hlinksldjump" highlightClick="1"/>
          </p:cNvPr>
          <p:cNvSpPr/>
          <p:nvPr/>
        </p:nvSpPr>
        <p:spPr>
          <a:xfrm>
            <a:off x="10668000" y="5874327"/>
            <a:ext cx="1219200" cy="858982"/>
          </a:xfrm>
          <a:prstGeom prst="actionButtonHom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62"/>
          <p:cNvGrpSpPr>
            <a:grpSpLocks/>
          </p:cNvGrpSpPr>
          <p:nvPr/>
        </p:nvGrpSpPr>
        <p:grpSpPr bwMode="auto">
          <a:xfrm>
            <a:off x="1373331" y="1001041"/>
            <a:ext cx="2286000" cy="2122487"/>
            <a:chOff x="48" y="864"/>
            <a:chExt cx="1440" cy="1337"/>
          </a:xfrm>
        </p:grpSpPr>
        <p:sp>
          <p:nvSpPr>
            <p:cNvPr id="44" name="Arc 29"/>
            <p:cNvSpPr>
              <a:spLocks/>
            </p:cNvSpPr>
            <p:nvPr/>
          </p:nvSpPr>
          <p:spPr bwMode="auto">
            <a:xfrm rot="6079688">
              <a:off x="241" y="1395"/>
              <a:ext cx="223" cy="188"/>
            </a:xfrm>
            <a:custGeom>
              <a:avLst/>
              <a:gdLst>
                <a:gd name="T0" fmla="*/ 0 w 23331"/>
                <a:gd name="T1" fmla="*/ 0 h 21600"/>
                <a:gd name="T2" fmla="*/ 0 w 23331"/>
                <a:gd name="T3" fmla="*/ 0 h 21600"/>
                <a:gd name="T4" fmla="*/ 0 w 23331"/>
                <a:gd name="T5" fmla="*/ 0 h 21600"/>
                <a:gd name="T6" fmla="*/ 0 60000 65536"/>
                <a:gd name="T7" fmla="*/ 0 60000 65536"/>
                <a:gd name="T8" fmla="*/ 0 60000 65536"/>
                <a:gd name="T9" fmla="*/ 0 w 23331"/>
                <a:gd name="T10" fmla="*/ 0 h 21600"/>
                <a:gd name="T11" fmla="*/ 23331 w 23331"/>
                <a:gd name="T12" fmla="*/ 21600 h 21600"/>
              </a:gdLst>
              <a:ahLst/>
              <a:cxnLst>
                <a:cxn ang="T6">
                  <a:pos x="T0" y="T1"/>
                </a:cxn>
                <a:cxn ang="T7">
                  <a:pos x="T2" y="T3"/>
                </a:cxn>
                <a:cxn ang="T8">
                  <a:pos x="T4" y="T5"/>
                </a:cxn>
              </a:cxnLst>
              <a:rect l="T9" t="T10" r="T11" b="T12"/>
              <a:pathLst>
                <a:path w="23331" h="21600" fill="none" extrusionOk="0">
                  <a:moveTo>
                    <a:pt x="-1" y="4642"/>
                  </a:moveTo>
                  <a:cubicBezTo>
                    <a:pt x="3810" y="1635"/>
                    <a:pt x="8524" y="-1"/>
                    <a:pt x="13379" y="0"/>
                  </a:cubicBezTo>
                  <a:cubicBezTo>
                    <a:pt x="16843" y="0"/>
                    <a:pt x="20256" y="833"/>
                    <a:pt x="23330" y="2429"/>
                  </a:cubicBezTo>
                </a:path>
                <a:path w="23331" h="21600" stroke="0" extrusionOk="0">
                  <a:moveTo>
                    <a:pt x="-1" y="4642"/>
                  </a:moveTo>
                  <a:cubicBezTo>
                    <a:pt x="3810" y="1635"/>
                    <a:pt x="8524" y="-1"/>
                    <a:pt x="13379" y="0"/>
                  </a:cubicBezTo>
                  <a:cubicBezTo>
                    <a:pt x="16843" y="0"/>
                    <a:pt x="20256" y="833"/>
                    <a:pt x="23330" y="2429"/>
                  </a:cubicBezTo>
                  <a:lnTo>
                    <a:pt x="13379" y="21600"/>
                  </a:lnTo>
                  <a:lnTo>
                    <a:pt x="-1" y="4642"/>
                  </a:lnTo>
                  <a:close/>
                </a:path>
              </a:pathLst>
            </a:custGeom>
            <a:noFill/>
            <a:ln w="127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 name="Group 30"/>
            <p:cNvGrpSpPr>
              <a:grpSpLocks/>
            </p:cNvGrpSpPr>
            <p:nvPr/>
          </p:nvGrpSpPr>
          <p:grpSpPr bwMode="auto">
            <a:xfrm>
              <a:off x="48" y="864"/>
              <a:ext cx="1440" cy="1337"/>
              <a:chOff x="576" y="1056"/>
              <a:chExt cx="1800" cy="1625"/>
            </a:xfrm>
          </p:grpSpPr>
          <p:sp>
            <p:nvSpPr>
              <p:cNvPr id="69" name="Line 31"/>
              <p:cNvSpPr>
                <a:spLocks noChangeShapeType="1"/>
              </p:cNvSpPr>
              <p:nvPr/>
            </p:nvSpPr>
            <p:spPr bwMode="auto">
              <a:xfrm flipV="1">
                <a:off x="768" y="1239"/>
                <a:ext cx="1104"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32"/>
              <p:cNvSpPr>
                <a:spLocks noChangeShapeType="1"/>
              </p:cNvSpPr>
              <p:nvPr/>
            </p:nvSpPr>
            <p:spPr bwMode="auto">
              <a:xfrm>
                <a:off x="1872" y="1239"/>
                <a:ext cx="240" cy="7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33"/>
              <p:cNvSpPr>
                <a:spLocks noChangeShapeType="1"/>
              </p:cNvSpPr>
              <p:nvPr/>
            </p:nvSpPr>
            <p:spPr bwMode="auto">
              <a:xfrm flipH="1">
                <a:off x="1728" y="2007"/>
                <a:ext cx="38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34"/>
              <p:cNvSpPr>
                <a:spLocks noChangeShapeType="1"/>
              </p:cNvSpPr>
              <p:nvPr/>
            </p:nvSpPr>
            <p:spPr bwMode="auto">
              <a:xfrm flipH="1" flipV="1">
                <a:off x="768" y="1815"/>
                <a:ext cx="960" cy="5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3" name="Group 35"/>
              <p:cNvGrpSpPr>
                <a:grpSpLocks/>
              </p:cNvGrpSpPr>
              <p:nvPr/>
            </p:nvGrpSpPr>
            <p:grpSpPr bwMode="auto">
              <a:xfrm>
                <a:off x="576" y="1056"/>
                <a:ext cx="1800" cy="1625"/>
                <a:chOff x="3168" y="1200"/>
                <a:chExt cx="1800" cy="1625"/>
              </a:xfrm>
            </p:grpSpPr>
            <p:sp>
              <p:nvSpPr>
                <p:cNvPr id="79" name="Text Box 36"/>
                <p:cNvSpPr txBox="1">
                  <a:spLocks noChangeArrowheads="1"/>
                </p:cNvSpPr>
                <p:nvPr/>
              </p:nvSpPr>
              <p:spPr bwMode="auto">
                <a:xfrm>
                  <a:off x="3168" y="1968"/>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rPr>
                    <a:t>A</a:t>
                  </a:r>
                </a:p>
              </p:txBody>
            </p:sp>
            <p:sp>
              <p:nvSpPr>
                <p:cNvPr id="80" name="Text Box 37"/>
                <p:cNvSpPr txBox="1">
                  <a:spLocks noChangeArrowheads="1"/>
                </p:cNvSpPr>
                <p:nvPr/>
              </p:nvSpPr>
              <p:spPr bwMode="auto">
                <a:xfrm>
                  <a:off x="4441" y="1200"/>
                  <a:ext cx="28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rPr>
                    <a:t>B</a:t>
                  </a:r>
                </a:p>
              </p:txBody>
            </p:sp>
            <p:sp>
              <p:nvSpPr>
                <p:cNvPr id="81" name="Text Box 38"/>
                <p:cNvSpPr txBox="1">
                  <a:spLocks noChangeArrowheads="1"/>
                </p:cNvSpPr>
                <p:nvPr/>
              </p:nvSpPr>
              <p:spPr bwMode="auto">
                <a:xfrm>
                  <a:off x="4681" y="2064"/>
                  <a:ext cx="287"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rPr>
                    <a:t>C</a:t>
                  </a:r>
                </a:p>
              </p:txBody>
            </p:sp>
            <p:sp>
              <p:nvSpPr>
                <p:cNvPr id="82" name="Text Box 39"/>
                <p:cNvSpPr txBox="1">
                  <a:spLocks noChangeArrowheads="1"/>
                </p:cNvSpPr>
                <p:nvPr/>
              </p:nvSpPr>
              <p:spPr bwMode="auto">
                <a:xfrm>
                  <a:off x="4248" y="2544"/>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rPr>
                    <a:t>D</a:t>
                  </a:r>
                </a:p>
              </p:txBody>
            </p:sp>
          </p:grpSp>
          <p:grpSp>
            <p:nvGrpSpPr>
              <p:cNvPr id="74" name="Group 40"/>
              <p:cNvGrpSpPr>
                <a:grpSpLocks/>
              </p:cNvGrpSpPr>
              <p:nvPr/>
            </p:nvGrpSpPr>
            <p:grpSpPr bwMode="auto">
              <a:xfrm>
                <a:off x="768" y="1239"/>
                <a:ext cx="1344" cy="1152"/>
                <a:chOff x="768" y="1152"/>
                <a:chExt cx="1344" cy="1152"/>
              </a:xfrm>
            </p:grpSpPr>
            <p:sp>
              <p:nvSpPr>
                <p:cNvPr id="75" name="Line 41"/>
                <p:cNvSpPr>
                  <a:spLocks noChangeShapeType="1"/>
                </p:cNvSpPr>
                <p:nvPr/>
              </p:nvSpPr>
              <p:spPr bwMode="auto">
                <a:xfrm flipV="1">
                  <a:off x="768" y="1152"/>
                  <a:ext cx="1104" cy="57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42"/>
                <p:cNvSpPr>
                  <a:spLocks noChangeShapeType="1"/>
                </p:cNvSpPr>
                <p:nvPr/>
              </p:nvSpPr>
              <p:spPr bwMode="auto">
                <a:xfrm>
                  <a:off x="1872" y="1152"/>
                  <a:ext cx="240" cy="768"/>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43"/>
                <p:cNvSpPr>
                  <a:spLocks noChangeShapeType="1"/>
                </p:cNvSpPr>
                <p:nvPr/>
              </p:nvSpPr>
              <p:spPr bwMode="auto">
                <a:xfrm flipH="1">
                  <a:off x="1728" y="1920"/>
                  <a:ext cx="384" cy="384"/>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Line 44"/>
                <p:cNvSpPr>
                  <a:spLocks noChangeShapeType="1"/>
                </p:cNvSpPr>
                <p:nvPr/>
              </p:nvSpPr>
              <p:spPr bwMode="auto">
                <a:xfrm flipH="1" flipV="1">
                  <a:off x="768" y="1728"/>
                  <a:ext cx="960" cy="57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5" name="Arc 45"/>
            <p:cNvSpPr>
              <a:spLocks/>
            </p:cNvSpPr>
            <p:nvPr/>
          </p:nvSpPr>
          <p:spPr bwMode="auto">
            <a:xfrm rot="-3649688">
              <a:off x="1195" y="1563"/>
              <a:ext cx="227" cy="305"/>
            </a:xfrm>
            <a:custGeom>
              <a:avLst/>
              <a:gdLst>
                <a:gd name="T0" fmla="*/ 0 w 23761"/>
                <a:gd name="T1" fmla="*/ 0 h 21600"/>
                <a:gd name="T2" fmla="*/ 0 w 23761"/>
                <a:gd name="T3" fmla="*/ 0 h 21600"/>
                <a:gd name="T4" fmla="*/ 0 w 23761"/>
                <a:gd name="T5" fmla="*/ 0 h 21600"/>
                <a:gd name="T6" fmla="*/ 0 60000 65536"/>
                <a:gd name="T7" fmla="*/ 0 60000 65536"/>
                <a:gd name="T8" fmla="*/ 0 60000 65536"/>
                <a:gd name="T9" fmla="*/ 0 w 23761"/>
                <a:gd name="T10" fmla="*/ 0 h 21600"/>
                <a:gd name="T11" fmla="*/ 23761 w 23761"/>
                <a:gd name="T12" fmla="*/ 21600 h 21600"/>
              </a:gdLst>
              <a:ahLst/>
              <a:cxnLst>
                <a:cxn ang="T6">
                  <a:pos x="T0" y="T1"/>
                </a:cxn>
                <a:cxn ang="T7">
                  <a:pos x="T2" y="T3"/>
                </a:cxn>
                <a:cxn ang="T8">
                  <a:pos x="T4" y="T5"/>
                </a:cxn>
              </a:cxnLst>
              <a:rect l="T9" t="T10" r="T11" b="T12"/>
              <a:pathLst>
                <a:path w="23761" h="21600" fill="none" extrusionOk="0">
                  <a:moveTo>
                    <a:pt x="-1" y="4642"/>
                  </a:moveTo>
                  <a:cubicBezTo>
                    <a:pt x="3810" y="1635"/>
                    <a:pt x="8524" y="-1"/>
                    <a:pt x="13379" y="0"/>
                  </a:cubicBezTo>
                  <a:cubicBezTo>
                    <a:pt x="17007" y="0"/>
                    <a:pt x="20578" y="914"/>
                    <a:pt x="23760" y="2658"/>
                  </a:cubicBezTo>
                </a:path>
                <a:path w="23761" h="21600" stroke="0" extrusionOk="0">
                  <a:moveTo>
                    <a:pt x="-1" y="4642"/>
                  </a:moveTo>
                  <a:cubicBezTo>
                    <a:pt x="3810" y="1635"/>
                    <a:pt x="8524" y="-1"/>
                    <a:pt x="13379" y="0"/>
                  </a:cubicBezTo>
                  <a:cubicBezTo>
                    <a:pt x="17007" y="0"/>
                    <a:pt x="20578" y="914"/>
                    <a:pt x="23760" y="2658"/>
                  </a:cubicBezTo>
                  <a:lnTo>
                    <a:pt x="13379" y="21600"/>
                  </a:lnTo>
                  <a:lnTo>
                    <a:pt x="-1" y="4642"/>
                  </a:lnTo>
                  <a:close/>
                </a:path>
              </a:pathLst>
            </a:custGeom>
            <a:noFill/>
            <a:ln w="1270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 name="Text Box 46"/>
            <p:cNvSpPr txBox="1">
              <a:spLocks noChangeArrowheads="1"/>
            </p:cNvSpPr>
            <p:nvPr/>
          </p:nvSpPr>
          <p:spPr bwMode="auto">
            <a:xfrm>
              <a:off x="192" y="1392"/>
              <a:ext cx="3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a:t>70</a:t>
              </a:r>
              <a:r>
                <a:rPr lang="en-US" altLang="en-US" sz="1600" baseline="30000"/>
                <a:t>0</a:t>
              </a:r>
              <a:endParaRPr lang="en-US" altLang="en-US" sz="1600"/>
            </a:p>
          </p:txBody>
        </p:sp>
        <p:sp>
          <p:nvSpPr>
            <p:cNvPr id="67" name="Text Box 47"/>
            <p:cNvSpPr txBox="1">
              <a:spLocks noChangeArrowheads="1"/>
            </p:cNvSpPr>
            <p:nvPr/>
          </p:nvSpPr>
          <p:spPr bwMode="auto">
            <a:xfrm>
              <a:off x="768" y="1456"/>
              <a:ext cx="58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110</a:t>
              </a:r>
              <a:r>
                <a:rPr lang="en-US" altLang="en-US" sz="1800" baseline="30000"/>
                <a:t>0</a:t>
              </a:r>
              <a:endParaRPr lang="en-US" altLang="en-US" sz="1800"/>
            </a:p>
          </p:txBody>
        </p:sp>
        <p:sp>
          <p:nvSpPr>
            <p:cNvPr id="68" name="Arc 48"/>
            <p:cNvSpPr>
              <a:spLocks/>
            </p:cNvSpPr>
            <p:nvPr/>
          </p:nvSpPr>
          <p:spPr bwMode="auto">
            <a:xfrm rot="-3649688">
              <a:off x="1162" y="1546"/>
              <a:ext cx="227" cy="305"/>
            </a:xfrm>
            <a:custGeom>
              <a:avLst/>
              <a:gdLst>
                <a:gd name="T0" fmla="*/ 0 w 23761"/>
                <a:gd name="T1" fmla="*/ 0 h 21600"/>
                <a:gd name="T2" fmla="*/ 0 w 23761"/>
                <a:gd name="T3" fmla="*/ 0 h 21600"/>
                <a:gd name="T4" fmla="*/ 0 w 23761"/>
                <a:gd name="T5" fmla="*/ 0 h 21600"/>
                <a:gd name="T6" fmla="*/ 0 60000 65536"/>
                <a:gd name="T7" fmla="*/ 0 60000 65536"/>
                <a:gd name="T8" fmla="*/ 0 60000 65536"/>
                <a:gd name="T9" fmla="*/ 0 w 23761"/>
                <a:gd name="T10" fmla="*/ 0 h 21600"/>
                <a:gd name="T11" fmla="*/ 23761 w 23761"/>
                <a:gd name="T12" fmla="*/ 21600 h 21600"/>
              </a:gdLst>
              <a:ahLst/>
              <a:cxnLst>
                <a:cxn ang="T6">
                  <a:pos x="T0" y="T1"/>
                </a:cxn>
                <a:cxn ang="T7">
                  <a:pos x="T2" y="T3"/>
                </a:cxn>
                <a:cxn ang="T8">
                  <a:pos x="T4" y="T5"/>
                </a:cxn>
              </a:cxnLst>
              <a:rect l="T9" t="T10" r="T11" b="T12"/>
              <a:pathLst>
                <a:path w="23761" h="21600" fill="none" extrusionOk="0">
                  <a:moveTo>
                    <a:pt x="-1" y="4642"/>
                  </a:moveTo>
                  <a:cubicBezTo>
                    <a:pt x="3810" y="1635"/>
                    <a:pt x="8524" y="-1"/>
                    <a:pt x="13379" y="0"/>
                  </a:cubicBezTo>
                  <a:cubicBezTo>
                    <a:pt x="17007" y="0"/>
                    <a:pt x="20578" y="914"/>
                    <a:pt x="23760" y="2658"/>
                  </a:cubicBezTo>
                </a:path>
                <a:path w="23761" h="21600" stroke="0" extrusionOk="0">
                  <a:moveTo>
                    <a:pt x="-1" y="4642"/>
                  </a:moveTo>
                  <a:cubicBezTo>
                    <a:pt x="3810" y="1635"/>
                    <a:pt x="8524" y="-1"/>
                    <a:pt x="13379" y="0"/>
                  </a:cubicBezTo>
                  <a:cubicBezTo>
                    <a:pt x="17007" y="0"/>
                    <a:pt x="20578" y="914"/>
                    <a:pt x="23760" y="2658"/>
                  </a:cubicBezTo>
                  <a:lnTo>
                    <a:pt x="13379" y="21600"/>
                  </a:lnTo>
                  <a:lnTo>
                    <a:pt x="-1" y="4642"/>
                  </a:lnTo>
                  <a:close/>
                </a:path>
              </a:pathLst>
            </a:custGeom>
            <a:noFill/>
            <a:ln w="12700">
              <a:solidFill>
                <a:srgbClr val="9966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83" name="Group 49"/>
          <p:cNvGrpSpPr>
            <a:grpSpLocks/>
          </p:cNvGrpSpPr>
          <p:nvPr/>
        </p:nvGrpSpPr>
        <p:grpSpPr bwMode="auto">
          <a:xfrm>
            <a:off x="6762509" y="1095497"/>
            <a:ext cx="2286000" cy="2057400"/>
            <a:chOff x="3120" y="960"/>
            <a:chExt cx="1584" cy="1578"/>
          </a:xfrm>
        </p:grpSpPr>
        <p:grpSp>
          <p:nvGrpSpPr>
            <p:cNvPr id="84" name="Group 50"/>
            <p:cNvGrpSpPr>
              <a:grpSpLocks/>
            </p:cNvGrpSpPr>
            <p:nvPr/>
          </p:nvGrpSpPr>
          <p:grpSpPr bwMode="auto">
            <a:xfrm>
              <a:off x="3312" y="1152"/>
              <a:ext cx="1176" cy="1152"/>
              <a:chOff x="3336" y="1440"/>
              <a:chExt cx="1176" cy="1152"/>
            </a:xfrm>
          </p:grpSpPr>
          <p:sp>
            <p:nvSpPr>
              <p:cNvPr id="89" name="Rectangle 51"/>
              <p:cNvSpPr>
                <a:spLocks noChangeArrowheads="1"/>
              </p:cNvSpPr>
              <p:nvPr/>
            </p:nvSpPr>
            <p:spPr bwMode="auto">
              <a:xfrm rot="-4394209">
                <a:off x="4368" y="1704"/>
                <a:ext cx="144" cy="96"/>
              </a:xfrm>
              <a:prstGeom prst="rect">
                <a:avLst/>
              </a:prstGeom>
              <a:noFill/>
              <a:ln w="2857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90" name="Rectangle 52"/>
              <p:cNvSpPr>
                <a:spLocks noChangeArrowheads="1"/>
              </p:cNvSpPr>
              <p:nvPr/>
            </p:nvSpPr>
            <p:spPr bwMode="auto">
              <a:xfrm rot="1820595">
                <a:off x="3360" y="1920"/>
                <a:ext cx="96" cy="96"/>
              </a:xfrm>
              <a:prstGeom prst="rect">
                <a:avLst/>
              </a:prstGeom>
              <a:noFill/>
              <a:ln w="2857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91" name="Line 53"/>
              <p:cNvSpPr>
                <a:spLocks noChangeShapeType="1"/>
              </p:cNvSpPr>
              <p:nvPr/>
            </p:nvSpPr>
            <p:spPr bwMode="auto">
              <a:xfrm flipV="1">
                <a:off x="3348" y="1440"/>
                <a:ext cx="252" cy="540"/>
              </a:xfrm>
              <a:prstGeom prst="line">
                <a:avLst/>
              </a:prstGeom>
              <a:noFill/>
              <a:ln w="28575">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54"/>
              <p:cNvSpPr>
                <a:spLocks noChangeShapeType="1"/>
              </p:cNvSpPr>
              <p:nvPr/>
            </p:nvSpPr>
            <p:spPr bwMode="auto">
              <a:xfrm>
                <a:off x="3336" y="1992"/>
                <a:ext cx="1008" cy="576"/>
              </a:xfrm>
              <a:prstGeom prst="line">
                <a:avLst/>
              </a:prstGeom>
              <a:noFill/>
              <a:ln w="28575">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55"/>
              <p:cNvSpPr>
                <a:spLocks noChangeShapeType="1"/>
              </p:cNvSpPr>
              <p:nvPr/>
            </p:nvSpPr>
            <p:spPr bwMode="auto">
              <a:xfrm>
                <a:off x="3600" y="1440"/>
                <a:ext cx="912" cy="240"/>
              </a:xfrm>
              <a:prstGeom prst="line">
                <a:avLst/>
              </a:prstGeom>
              <a:noFill/>
              <a:ln w="28575">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56"/>
              <p:cNvSpPr>
                <a:spLocks noChangeShapeType="1"/>
              </p:cNvSpPr>
              <p:nvPr/>
            </p:nvSpPr>
            <p:spPr bwMode="auto">
              <a:xfrm flipV="1">
                <a:off x="4320" y="1680"/>
                <a:ext cx="192" cy="912"/>
              </a:xfrm>
              <a:prstGeom prst="line">
                <a:avLst/>
              </a:prstGeom>
              <a:noFill/>
              <a:ln w="28575">
                <a:solidFill>
                  <a:srgbClr val="99CC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5" name="Text Box 57"/>
            <p:cNvSpPr txBox="1">
              <a:spLocks noChangeArrowheads="1"/>
            </p:cNvSpPr>
            <p:nvPr/>
          </p:nvSpPr>
          <p:spPr bwMode="auto">
            <a:xfrm>
              <a:off x="3408" y="960"/>
              <a:ext cx="2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996633"/>
                  </a:solidFill>
                </a:rPr>
                <a:t>A</a:t>
              </a:r>
            </a:p>
          </p:txBody>
        </p:sp>
        <p:sp>
          <p:nvSpPr>
            <p:cNvPr id="86" name="Text Box 58"/>
            <p:cNvSpPr txBox="1">
              <a:spLocks noChangeArrowheads="1"/>
            </p:cNvSpPr>
            <p:nvPr/>
          </p:nvSpPr>
          <p:spPr bwMode="auto">
            <a:xfrm>
              <a:off x="4464" y="1247"/>
              <a:ext cx="240"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996633"/>
                  </a:solidFill>
                </a:rPr>
                <a:t>B</a:t>
              </a:r>
            </a:p>
          </p:txBody>
        </p:sp>
        <p:sp>
          <p:nvSpPr>
            <p:cNvPr id="87" name="Text Box 59"/>
            <p:cNvSpPr txBox="1">
              <a:spLocks noChangeArrowheads="1"/>
            </p:cNvSpPr>
            <p:nvPr/>
          </p:nvSpPr>
          <p:spPr bwMode="auto">
            <a:xfrm>
              <a:off x="4176" y="2256"/>
              <a:ext cx="24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996633"/>
                  </a:solidFill>
                </a:rPr>
                <a:t>C</a:t>
              </a:r>
            </a:p>
          </p:txBody>
        </p:sp>
        <p:sp>
          <p:nvSpPr>
            <p:cNvPr id="88" name="Text Box 60"/>
            <p:cNvSpPr txBox="1">
              <a:spLocks noChangeArrowheads="1"/>
            </p:cNvSpPr>
            <p:nvPr/>
          </p:nvSpPr>
          <p:spPr bwMode="auto">
            <a:xfrm>
              <a:off x="3120" y="1632"/>
              <a:ext cx="24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996633"/>
                  </a:solidFill>
                </a:rPr>
                <a:t>D</a:t>
              </a:r>
            </a:p>
          </p:txBody>
        </p:sp>
      </p:grpSp>
      <p:grpSp>
        <p:nvGrpSpPr>
          <p:cNvPr id="95" name="Group 86"/>
          <p:cNvGrpSpPr>
            <a:grpSpLocks/>
          </p:cNvGrpSpPr>
          <p:nvPr/>
        </p:nvGrpSpPr>
        <p:grpSpPr bwMode="auto">
          <a:xfrm>
            <a:off x="1373331" y="3797449"/>
            <a:ext cx="2971800" cy="1433512"/>
            <a:chOff x="1824" y="2601"/>
            <a:chExt cx="1872" cy="903"/>
          </a:xfrm>
        </p:grpSpPr>
        <p:sp>
          <p:nvSpPr>
            <p:cNvPr id="96" name="Line 74"/>
            <p:cNvSpPr>
              <a:spLocks noChangeShapeType="1"/>
            </p:cNvSpPr>
            <p:nvPr/>
          </p:nvSpPr>
          <p:spPr bwMode="auto">
            <a:xfrm>
              <a:off x="2016" y="3360"/>
              <a:ext cx="1392" cy="0"/>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75"/>
            <p:cNvSpPr>
              <a:spLocks noChangeShapeType="1"/>
            </p:cNvSpPr>
            <p:nvPr/>
          </p:nvSpPr>
          <p:spPr bwMode="auto">
            <a:xfrm>
              <a:off x="2016" y="2736"/>
              <a:ext cx="0" cy="62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76"/>
            <p:cNvSpPr>
              <a:spLocks noChangeShapeType="1"/>
            </p:cNvSpPr>
            <p:nvPr/>
          </p:nvSpPr>
          <p:spPr bwMode="auto">
            <a:xfrm>
              <a:off x="2016" y="2736"/>
              <a:ext cx="768" cy="0"/>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77"/>
            <p:cNvSpPr>
              <a:spLocks noChangeShapeType="1"/>
            </p:cNvSpPr>
            <p:nvPr/>
          </p:nvSpPr>
          <p:spPr bwMode="auto">
            <a:xfrm>
              <a:off x="2784" y="2736"/>
              <a:ext cx="624" cy="624"/>
            </a:xfrm>
            <a:prstGeom prst="line">
              <a:avLst/>
            </a:prstGeom>
            <a:noFill/>
            <a:ln w="28575">
              <a:solidFill>
                <a:srgbClr val="9933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Rectangle 78"/>
            <p:cNvSpPr>
              <a:spLocks noChangeArrowheads="1"/>
            </p:cNvSpPr>
            <p:nvPr/>
          </p:nvSpPr>
          <p:spPr bwMode="auto">
            <a:xfrm>
              <a:off x="2016" y="3216"/>
              <a:ext cx="144" cy="144"/>
            </a:xfrm>
            <a:prstGeom prst="rect">
              <a:avLst/>
            </a:prstGeom>
            <a:solidFill>
              <a:srgbClr val="CC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1" name="Rectangle 79"/>
            <p:cNvSpPr>
              <a:spLocks noChangeArrowheads="1"/>
            </p:cNvSpPr>
            <p:nvPr/>
          </p:nvSpPr>
          <p:spPr bwMode="auto">
            <a:xfrm>
              <a:off x="2016" y="2736"/>
              <a:ext cx="144" cy="144"/>
            </a:xfrm>
            <a:prstGeom prst="rect">
              <a:avLst/>
            </a:prstGeom>
            <a:solidFill>
              <a:srgbClr val="CC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p>
          </p:txBody>
        </p:sp>
        <p:sp>
          <p:nvSpPr>
            <p:cNvPr id="102" name="Text Box 82"/>
            <p:cNvSpPr txBox="1">
              <a:spLocks noChangeArrowheads="1"/>
            </p:cNvSpPr>
            <p:nvPr/>
          </p:nvSpPr>
          <p:spPr bwMode="auto">
            <a:xfrm>
              <a:off x="1824" y="3273"/>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a:t>
              </a:r>
            </a:p>
          </p:txBody>
        </p:sp>
        <p:sp>
          <p:nvSpPr>
            <p:cNvPr id="103" name="Text Box 83"/>
            <p:cNvSpPr txBox="1">
              <a:spLocks noChangeArrowheads="1"/>
            </p:cNvSpPr>
            <p:nvPr/>
          </p:nvSpPr>
          <p:spPr bwMode="auto">
            <a:xfrm>
              <a:off x="1824" y="2601"/>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B</a:t>
              </a:r>
            </a:p>
          </p:txBody>
        </p:sp>
        <p:sp>
          <p:nvSpPr>
            <p:cNvPr id="104" name="Text Box 84"/>
            <p:cNvSpPr txBox="1">
              <a:spLocks noChangeArrowheads="1"/>
            </p:cNvSpPr>
            <p:nvPr/>
          </p:nvSpPr>
          <p:spPr bwMode="auto">
            <a:xfrm>
              <a:off x="2736" y="2601"/>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C</a:t>
              </a:r>
            </a:p>
          </p:txBody>
        </p:sp>
        <p:sp>
          <p:nvSpPr>
            <p:cNvPr id="105" name="Text Box 85"/>
            <p:cNvSpPr txBox="1">
              <a:spLocks noChangeArrowheads="1"/>
            </p:cNvSpPr>
            <p:nvPr/>
          </p:nvSpPr>
          <p:spPr bwMode="auto">
            <a:xfrm>
              <a:off x="3360" y="321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D</a:t>
              </a:r>
            </a:p>
          </p:txBody>
        </p:sp>
      </p:grpSp>
      <p:grpSp>
        <p:nvGrpSpPr>
          <p:cNvPr id="106" name="Group 115"/>
          <p:cNvGrpSpPr>
            <a:grpSpLocks/>
          </p:cNvGrpSpPr>
          <p:nvPr/>
        </p:nvGrpSpPr>
        <p:grpSpPr bwMode="auto">
          <a:xfrm>
            <a:off x="6897591" y="3405643"/>
            <a:ext cx="2362200" cy="2043112"/>
            <a:chOff x="192" y="2793"/>
            <a:chExt cx="1488" cy="1287"/>
          </a:xfrm>
        </p:grpSpPr>
        <p:sp>
          <p:nvSpPr>
            <p:cNvPr id="107" name="Line 61"/>
            <p:cNvSpPr>
              <a:spLocks noChangeShapeType="1"/>
            </p:cNvSpPr>
            <p:nvPr/>
          </p:nvSpPr>
          <p:spPr bwMode="auto">
            <a:xfrm>
              <a:off x="192" y="3849"/>
              <a:ext cx="1392" cy="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63"/>
            <p:cNvSpPr>
              <a:spLocks noChangeShapeType="1"/>
            </p:cNvSpPr>
            <p:nvPr/>
          </p:nvSpPr>
          <p:spPr bwMode="auto">
            <a:xfrm>
              <a:off x="480" y="2937"/>
              <a:ext cx="0" cy="912"/>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64"/>
            <p:cNvSpPr>
              <a:spLocks noChangeShapeType="1"/>
            </p:cNvSpPr>
            <p:nvPr/>
          </p:nvSpPr>
          <p:spPr bwMode="auto">
            <a:xfrm>
              <a:off x="480" y="2937"/>
              <a:ext cx="912" cy="384"/>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65"/>
            <p:cNvSpPr>
              <a:spLocks noChangeShapeType="1"/>
            </p:cNvSpPr>
            <p:nvPr/>
          </p:nvSpPr>
          <p:spPr bwMode="auto">
            <a:xfrm flipH="1">
              <a:off x="1200" y="3321"/>
              <a:ext cx="192" cy="528"/>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Arc 66"/>
            <p:cNvSpPr>
              <a:spLocks/>
            </p:cNvSpPr>
            <p:nvPr/>
          </p:nvSpPr>
          <p:spPr bwMode="auto">
            <a:xfrm rot="6500947">
              <a:off x="472" y="2968"/>
              <a:ext cx="190" cy="225"/>
            </a:xfrm>
            <a:custGeom>
              <a:avLst/>
              <a:gdLst>
                <a:gd name="T0" fmla="*/ 0 w 20640"/>
                <a:gd name="T1" fmla="*/ 0 h 21504"/>
                <a:gd name="T2" fmla="*/ 0 w 20640"/>
                <a:gd name="T3" fmla="*/ 0 h 21504"/>
                <a:gd name="T4" fmla="*/ 0 w 20640"/>
                <a:gd name="T5" fmla="*/ 0 h 21504"/>
                <a:gd name="T6" fmla="*/ 0 60000 65536"/>
                <a:gd name="T7" fmla="*/ 0 60000 65536"/>
                <a:gd name="T8" fmla="*/ 0 60000 65536"/>
                <a:gd name="T9" fmla="*/ 0 w 20640"/>
                <a:gd name="T10" fmla="*/ 0 h 21504"/>
                <a:gd name="T11" fmla="*/ 20640 w 20640"/>
                <a:gd name="T12" fmla="*/ 21504 h 21504"/>
              </a:gdLst>
              <a:ahLst/>
              <a:cxnLst>
                <a:cxn ang="T6">
                  <a:pos x="T0" y="T1"/>
                </a:cxn>
                <a:cxn ang="T7">
                  <a:pos x="T2" y="T3"/>
                </a:cxn>
                <a:cxn ang="T8">
                  <a:pos x="T4" y="T5"/>
                </a:cxn>
              </a:cxnLst>
              <a:rect l="T9" t="T10" r="T11" b="T12"/>
              <a:pathLst>
                <a:path w="20640" h="21504" fill="none" extrusionOk="0">
                  <a:moveTo>
                    <a:pt x="2033" y="-1"/>
                  </a:moveTo>
                  <a:cubicBezTo>
                    <a:pt x="10724" y="821"/>
                    <a:pt x="18066" y="6794"/>
                    <a:pt x="20639" y="15136"/>
                  </a:cubicBezTo>
                </a:path>
                <a:path w="20640" h="21504" stroke="0" extrusionOk="0">
                  <a:moveTo>
                    <a:pt x="2033" y="-1"/>
                  </a:moveTo>
                  <a:cubicBezTo>
                    <a:pt x="10724" y="821"/>
                    <a:pt x="18066" y="6794"/>
                    <a:pt x="20639" y="15136"/>
                  </a:cubicBezTo>
                  <a:lnTo>
                    <a:pt x="0" y="21504"/>
                  </a:lnTo>
                  <a:lnTo>
                    <a:pt x="2033" y="-1"/>
                  </a:lnTo>
                  <a:close/>
                </a:path>
              </a:pathLst>
            </a:custGeom>
            <a:solidFill>
              <a:srgbClr val="FF3300"/>
            </a:solidFill>
            <a:ln w="28575">
              <a:solidFill>
                <a:srgbClr val="0066FF"/>
              </a:solidFill>
              <a:round/>
              <a:headEnd/>
              <a:tailEnd/>
            </a:ln>
          </p:spPr>
          <p:txBody>
            <a:bodyPr wrap="none" anchor="ctr"/>
            <a:lstStyle/>
            <a:p>
              <a:endParaRPr lang="en-US"/>
            </a:p>
          </p:txBody>
        </p:sp>
        <p:sp>
          <p:nvSpPr>
            <p:cNvPr id="112" name="Arc 67"/>
            <p:cNvSpPr>
              <a:spLocks/>
            </p:cNvSpPr>
            <p:nvPr/>
          </p:nvSpPr>
          <p:spPr bwMode="auto">
            <a:xfrm rot="819556">
              <a:off x="1228" y="3692"/>
              <a:ext cx="201" cy="179"/>
            </a:xfrm>
            <a:custGeom>
              <a:avLst/>
              <a:gdLst>
                <a:gd name="T0" fmla="*/ 0 w 20640"/>
                <a:gd name="T1" fmla="*/ 0 h 21504"/>
                <a:gd name="T2" fmla="*/ 0 w 20640"/>
                <a:gd name="T3" fmla="*/ 0 h 21504"/>
                <a:gd name="T4" fmla="*/ 0 w 20640"/>
                <a:gd name="T5" fmla="*/ 0 h 21504"/>
                <a:gd name="T6" fmla="*/ 0 60000 65536"/>
                <a:gd name="T7" fmla="*/ 0 60000 65536"/>
                <a:gd name="T8" fmla="*/ 0 60000 65536"/>
                <a:gd name="T9" fmla="*/ 0 w 20640"/>
                <a:gd name="T10" fmla="*/ 0 h 21504"/>
                <a:gd name="T11" fmla="*/ 20640 w 20640"/>
                <a:gd name="T12" fmla="*/ 21504 h 21504"/>
              </a:gdLst>
              <a:ahLst/>
              <a:cxnLst>
                <a:cxn ang="T6">
                  <a:pos x="T0" y="T1"/>
                </a:cxn>
                <a:cxn ang="T7">
                  <a:pos x="T2" y="T3"/>
                </a:cxn>
                <a:cxn ang="T8">
                  <a:pos x="T4" y="T5"/>
                </a:cxn>
              </a:cxnLst>
              <a:rect l="T9" t="T10" r="T11" b="T12"/>
              <a:pathLst>
                <a:path w="20640" h="21504" fill="none" extrusionOk="0">
                  <a:moveTo>
                    <a:pt x="2033" y="-1"/>
                  </a:moveTo>
                  <a:cubicBezTo>
                    <a:pt x="10724" y="821"/>
                    <a:pt x="18066" y="6794"/>
                    <a:pt x="20639" y="15136"/>
                  </a:cubicBezTo>
                </a:path>
                <a:path w="20640" h="21504" stroke="0" extrusionOk="0">
                  <a:moveTo>
                    <a:pt x="2033" y="-1"/>
                  </a:moveTo>
                  <a:cubicBezTo>
                    <a:pt x="10724" y="821"/>
                    <a:pt x="18066" y="6794"/>
                    <a:pt x="20639" y="15136"/>
                  </a:cubicBezTo>
                  <a:lnTo>
                    <a:pt x="0" y="21504"/>
                  </a:lnTo>
                  <a:lnTo>
                    <a:pt x="2033" y="-1"/>
                  </a:lnTo>
                  <a:close/>
                </a:path>
              </a:pathLst>
            </a:custGeom>
            <a:solidFill>
              <a:srgbClr val="FF3300"/>
            </a:solidFill>
            <a:ln w="28575">
              <a:solidFill>
                <a:srgbClr val="0066FF"/>
              </a:solidFill>
              <a:round/>
              <a:headEnd/>
              <a:tailEnd/>
            </a:ln>
          </p:spPr>
          <p:txBody>
            <a:bodyPr wrap="none" anchor="ctr"/>
            <a:lstStyle/>
            <a:p>
              <a:endParaRPr lang="en-US"/>
            </a:p>
          </p:txBody>
        </p:sp>
        <p:sp>
          <p:nvSpPr>
            <p:cNvPr id="113" name="Text Box 68"/>
            <p:cNvSpPr txBox="1">
              <a:spLocks noChangeArrowheads="1"/>
            </p:cNvSpPr>
            <p:nvPr/>
          </p:nvSpPr>
          <p:spPr bwMode="auto">
            <a:xfrm>
              <a:off x="240" y="2793"/>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a:t>
              </a:r>
            </a:p>
          </p:txBody>
        </p:sp>
        <p:sp>
          <p:nvSpPr>
            <p:cNvPr id="114" name="Text Box 70"/>
            <p:cNvSpPr txBox="1">
              <a:spLocks noChangeArrowheads="1"/>
            </p:cNvSpPr>
            <p:nvPr/>
          </p:nvSpPr>
          <p:spPr bwMode="auto">
            <a:xfrm>
              <a:off x="1344" y="3129"/>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B</a:t>
              </a:r>
            </a:p>
          </p:txBody>
        </p:sp>
        <p:sp>
          <p:nvSpPr>
            <p:cNvPr id="115" name="Text Box 71"/>
            <p:cNvSpPr txBox="1">
              <a:spLocks noChangeArrowheads="1"/>
            </p:cNvSpPr>
            <p:nvPr/>
          </p:nvSpPr>
          <p:spPr bwMode="auto">
            <a:xfrm>
              <a:off x="1080" y="384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C</a:t>
              </a:r>
            </a:p>
          </p:txBody>
        </p:sp>
        <p:sp>
          <p:nvSpPr>
            <p:cNvPr id="116" name="Text Box 72"/>
            <p:cNvSpPr txBox="1">
              <a:spLocks noChangeArrowheads="1"/>
            </p:cNvSpPr>
            <p:nvPr/>
          </p:nvSpPr>
          <p:spPr bwMode="auto">
            <a:xfrm>
              <a:off x="336" y="3849"/>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D</a:t>
              </a:r>
            </a:p>
          </p:txBody>
        </p:sp>
      </p:grpSp>
      <p:sp>
        <p:nvSpPr>
          <p:cNvPr id="2" name="Rectangle 1"/>
          <p:cNvSpPr/>
          <p:nvPr/>
        </p:nvSpPr>
        <p:spPr>
          <a:xfrm>
            <a:off x="609410" y="3372563"/>
            <a:ext cx="502061" cy="523220"/>
          </a:xfrm>
          <a:prstGeom prst="rect">
            <a:avLst/>
          </a:prstGeom>
        </p:spPr>
        <p:txBody>
          <a:bodyPr wrap="none">
            <a:spAutoFit/>
          </a:bodyPr>
          <a:lstStyle/>
          <a:p>
            <a:pPr>
              <a:spcBef>
                <a:spcPct val="50000"/>
              </a:spcBef>
            </a:pPr>
            <a:r>
              <a:rPr lang="en-US" altLang="en-US" sz="2800" dirty="0" smtClean="0">
                <a:latin typeface=".VnTime" panose="020B7200000000000000" pitchFamily="34" charset="0"/>
                <a:cs typeface="Arial" panose="020B0604020202020204" pitchFamily="34" charset="0"/>
              </a:rPr>
              <a:t>C.</a:t>
            </a:r>
            <a:endParaRPr lang="en-US" altLang="en-US" sz="2800" dirty="0">
              <a:latin typeface=".VnTime" panose="020B7200000000000000" pitchFamily="34" charset="0"/>
              <a:cs typeface="Arial" panose="020B0604020202020204" pitchFamily="34" charset="0"/>
            </a:endParaRPr>
          </a:p>
        </p:txBody>
      </p:sp>
    </p:spTree>
    <p:extLst>
      <p:ext uri="{BB962C8B-B14F-4D97-AF65-F5344CB8AC3E}">
        <p14:creationId xmlns:p14="http://schemas.microsoft.com/office/powerpoint/2010/main" val="318045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fade">
                                      <p:cBhvr>
                                        <p:cTn id="26" dur="500"/>
                                        <p:tgtEl>
                                          <p:spTgt spid="9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500"/>
                                        <p:tgtEl>
                                          <p:spTgt spid="10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P spid="60" grpId="0"/>
      <p:bldP spid="64" grpId="0" animBg="1"/>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0"/>
          <p:cNvSpPr txBox="1">
            <a:spLocks noChangeArrowheads="1"/>
          </p:cNvSpPr>
          <p:nvPr/>
        </p:nvSpPr>
        <p:spPr bwMode="auto">
          <a:xfrm>
            <a:off x="0" y="1758961"/>
            <a:ext cx="1186858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FF0000"/>
                </a:solidFill>
                <a:latin typeface="Times New Roman" panose="02020603050405020304" pitchFamily="18" charset="0"/>
                <a:cs typeface="Calibri" panose="020F0502020204030204" pitchFamily="34" charset="0"/>
              </a:rPr>
              <a:t>HƯỚNG DẪN VỀ NHÀ</a:t>
            </a:r>
          </a:p>
          <a:p>
            <a:pPr algn="ctr" eaLnBrk="1" hangingPunct="1">
              <a:spcBef>
                <a:spcPct val="0"/>
              </a:spcBef>
              <a:buFontTx/>
              <a:buNone/>
            </a:pPr>
            <a:endParaRPr lang="en-US" altLang="en-US" sz="3600" b="1" dirty="0" smtClean="0">
              <a:solidFill>
                <a:srgbClr val="FF0000"/>
              </a:solidFill>
              <a:latin typeface="Times New Roman" panose="02020603050405020304" pitchFamily="18" charset="0"/>
              <a:cs typeface="Calibri" panose="020F0502020204030204" pitchFamily="34" charset="0"/>
            </a:endParaRPr>
          </a:p>
          <a:p>
            <a:pPr marL="457200" indent="-457200" algn="just" eaLnBrk="1" hangingPunct="1">
              <a:spcBef>
                <a:spcPct val="0"/>
              </a:spcBef>
              <a:buFontTx/>
              <a:buChar char="-"/>
            </a:pPr>
            <a:r>
              <a:rPr lang="en-US" altLang="en-US" dirty="0" err="1" smtClean="0">
                <a:latin typeface="Times New Roman" panose="02020603050405020304" pitchFamily="18" charset="0"/>
                <a:cs typeface="Calibri" panose="020F0502020204030204" pitchFamily="34" charset="0"/>
              </a:rPr>
              <a:t>Học</a:t>
            </a:r>
            <a:r>
              <a:rPr lang="en-US" altLang="en-US" dirty="0" smtClean="0">
                <a:latin typeface="Times New Roman" panose="02020603050405020304" pitchFamily="18" charset="0"/>
                <a:cs typeface="Calibri" panose="020F0502020204030204" pitchFamily="34" charset="0"/>
              </a:rPr>
              <a:t> </a:t>
            </a:r>
            <a:r>
              <a:rPr lang="en-US" altLang="en-US" dirty="0" err="1" smtClean="0">
                <a:latin typeface="Times New Roman" panose="02020603050405020304" pitchFamily="18" charset="0"/>
                <a:cs typeface="Calibri" panose="020F0502020204030204" pitchFamily="34" charset="0"/>
              </a:rPr>
              <a:t>thuộc</a:t>
            </a:r>
            <a:r>
              <a:rPr lang="en-US" altLang="en-US" dirty="0" smtClean="0">
                <a:latin typeface="Times New Roman" panose="02020603050405020304" pitchFamily="18" charset="0"/>
                <a:cs typeface="Calibri" panose="020F0502020204030204" pitchFamily="34" charset="0"/>
              </a:rPr>
              <a:t> </a:t>
            </a:r>
            <a:r>
              <a:rPr lang="en-US" altLang="en-US" dirty="0" err="1" smtClean="0">
                <a:latin typeface="Times New Roman" panose="02020603050405020304" pitchFamily="18" charset="0"/>
                <a:cs typeface="Calibri" panose="020F0502020204030204" pitchFamily="34" charset="0"/>
              </a:rPr>
              <a:t>khái</a:t>
            </a:r>
            <a:r>
              <a:rPr lang="en-US" altLang="en-US" dirty="0" smtClean="0">
                <a:latin typeface="Times New Roman" panose="02020603050405020304" pitchFamily="18" charset="0"/>
                <a:cs typeface="Calibri" panose="020F0502020204030204" pitchFamily="34" charset="0"/>
              </a:rPr>
              <a:t> </a:t>
            </a:r>
            <a:r>
              <a:rPr lang="en-US" altLang="en-US" dirty="0" err="1" smtClean="0">
                <a:latin typeface="Times New Roman" panose="02020603050405020304" pitchFamily="18" charset="0"/>
                <a:cs typeface="Calibri" panose="020F0502020204030204" pitchFamily="34" charset="0"/>
              </a:rPr>
              <a:t>niệm</a:t>
            </a:r>
            <a:r>
              <a:rPr lang="en-US" altLang="en-US" dirty="0" smtClean="0">
                <a:latin typeface="Times New Roman" panose="02020603050405020304" pitchFamily="18" charset="0"/>
                <a:cs typeface="Calibri" panose="020F0502020204030204" pitchFamily="34" charset="0"/>
              </a:rPr>
              <a:t>, </a:t>
            </a:r>
            <a:r>
              <a:rPr lang="en-US" altLang="en-US" err="1" smtClean="0">
                <a:latin typeface="Times New Roman" panose="02020603050405020304" pitchFamily="18" charset="0"/>
                <a:cs typeface="Calibri" panose="020F0502020204030204" pitchFamily="34" charset="0"/>
              </a:rPr>
              <a:t>định</a:t>
            </a:r>
            <a:r>
              <a:rPr lang="en-US" altLang="en-US" smtClean="0">
                <a:latin typeface="Times New Roman" panose="02020603050405020304" pitchFamily="18" charset="0"/>
                <a:cs typeface="Calibri" panose="020F0502020204030204" pitchFamily="34" charset="0"/>
              </a:rPr>
              <a:t> lý, định lý đảo và các dấu hiệu nhận biết tứ giác nội tiếp.</a:t>
            </a:r>
            <a:endParaRPr lang="en-US" altLang="en-US" dirty="0" smtClean="0">
              <a:latin typeface="Times New Roman" panose="02020603050405020304" pitchFamily="18" charset="0"/>
              <a:cs typeface="Calibri" panose="020F0502020204030204" pitchFamily="34" charset="0"/>
            </a:endParaRPr>
          </a:p>
          <a:p>
            <a:pPr marL="457200" indent="-457200" algn="just" eaLnBrk="1" hangingPunct="1">
              <a:spcBef>
                <a:spcPct val="0"/>
              </a:spcBef>
              <a:buFontTx/>
              <a:buChar char="-"/>
            </a:pPr>
            <a:r>
              <a:rPr lang="en-US" altLang="en-US" smtClean="0">
                <a:latin typeface="Times New Roman" panose="02020603050405020304" pitchFamily="18" charset="0"/>
                <a:cs typeface="Calibri" panose="020F0502020204030204" pitchFamily="34" charset="0"/>
              </a:rPr>
              <a:t>Làm </a:t>
            </a:r>
            <a:r>
              <a:rPr lang="en-US" altLang="en-US" dirty="0" err="1" smtClean="0">
                <a:latin typeface="Times New Roman" panose="02020603050405020304" pitchFamily="18" charset="0"/>
                <a:cs typeface="Calibri" panose="020F0502020204030204" pitchFamily="34" charset="0"/>
              </a:rPr>
              <a:t>bài</a:t>
            </a:r>
            <a:r>
              <a:rPr lang="en-US" altLang="en-US" dirty="0" smtClean="0">
                <a:latin typeface="Times New Roman" panose="02020603050405020304" pitchFamily="18" charset="0"/>
                <a:cs typeface="Calibri" panose="020F0502020204030204" pitchFamily="34" charset="0"/>
              </a:rPr>
              <a:t> </a:t>
            </a:r>
            <a:r>
              <a:rPr lang="en-US" altLang="en-US" err="1" smtClean="0">
                <a:latin typeface="Times New Roman" panose="02020603050405020304" pitchFamily="18" charset="0"/>
                <a:cs typeface="Calibri" panose="020F0502020204030204" pitchFamily="34" charset="0"/>
              </a:rPr>
              <a:t>tập</a:t>
            </a:r>
            <a:r>
              <a:rPr lang="en-US" altLang="en-US" smtClean="0">
                <a:latin typeface="Times New Roman" panose="02020603050405020304" pitchFamily="18" charset="0"/>
                <a:cs typeface="Calibri" panose="020F0502020204030204" pitchFamily="34" charset="0"/>
              </a:rPr>
              <a:t> 54, 55 </a:t>
            </a:r>
            <a:r>
              <a:rPr lang="en-US" altLang="en-US" dirty="0" smtClean="0">
                <a:latin typeface="Times New Roman" panose="02020603050405020304" pitchFamily="18" charset="0"/>
                <a:cs typeface="Calibri" panose="020F0502020204030204" pitchFamily="34" charset="0"/>
              </a:rPr>
              <a:t>(SGK/ </a:t>
            </a:r>
            <a:r>
              <a:rPr lang="en-US" altLang="en-US" err="1" smtClean="0">
                <a:latin typeface="Times New Roman" panose="02020603050405020304" pitchFamily="18" charset="0"/>
                <a:cs typeface="Calibri" panose="020F0502020204030204" pitchFamily="34" charset="0"/>
              </a:rPr>
              <a:t>trang</a:t>
            </a:r>
            <a:r>
              <a:rPr lang="en-US" altLang="en-US" smtClean="0">
                <a:latin typeface="Times New Roman" panose="02020603050405020304" pitchFamily="18" charset="0"/>
                <a:cs typeface="Calibri" panose="020F0502020204030204" pitchFamily="34" charset="0"/>
              </a:rPr>
              <a:t> 89</a:t>
            </a:r>
            <a:r>
              <a:rPr lang="en-US" altLang="en-US" dirty="0" smtClean="0">
                <a:latin typeface="Times New Roman" panose="02020603050405020304" pitchFamily="18" charset="0"/>
                <a:cs typeface="Calibri" panose="020F0502020204030204" pitchFamily="34" charset="0"/>
              </a:rPr>
              <a:t>) </a:t>
            </a:r>
            <a:endParaRPr lang="en-US" altLang="en-US" dirty="0">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72835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60338"/>
            <a:ext cx="11363325"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n 4">
            <a:extLst/>
          </p:cNvPr>
          <p:cNvSpPr/>
          <p:nvPr/>
        </p:nvSpPr>
        <p:spPr>
          <a:xfrm>
            <a:off x="1140370" y="11608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err="1">
                <a:solidFill>
                  <a:srgbClr val="FF0000"/>
                </a:solidFill>
                <a:latin typeface="Times New Roman" panose="02020603050405020304" pitchFamily="18" charset="0"/>
                <a:cs typeface="Times New Roman" panose="02020603050405020304" pitchFamily="18" charset="0"/>
              </a:rPr>
              <a:t>Hoạt</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động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10"/>
          <p:cNvSpPr txBox="1">
            <a:spLocks noChangeArrowheads="1"/>
          </p:cNvSpPr>
          <p:nvPr/>
        </p:nvSpPr>
        <p:spPr bwMode="auto">
          <a:xfrm>
            <a:off x="5091771" y="2895034"/>
            <a:ext cx="63137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rgbClr val="FF0000"/>
                </a:solidFill>
                <a:latin typeface="Times New Roman" panose="02020603050405020304" pitchFamily="18" charset="0"/>
                <a:cs typeface="Calibri" panose="020F0502020204030204" pitchFamily="34" charset="0"/>
              </a:rPr>
              <a:t>HÌNH THÀNH KIẾN THỨC</a:t>
            </a:r>
            <a:endParaRPr lang="en-US" altLang="en-US" sz="3600" b="1" dirty="0">
              <a:solidFill>
                <a:srgbClr val="FF0000"/>
              </a:solidFill>
              <a:latin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20654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222068" y="999128"/>
            <a:ext cx="685800" cy="466725"/>
          </a:xfrm>
          <a:prstGeom prst="rect">
            <a:avLst/>
          </a:prstGeom>
          <a:solidFill>
            <a:schemeClr val="accent1">
              <a:lumMod val="75000"/>
            </a:schemeClr>
          </a:solidFill>
          <a:ln w="9525">
            <a:solidFill>
              <a:schemeClr val="accent1">
                <a:lumMod val="75000"/>
              </a:schemeClr>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Times New Roman" panose="02020603050405020304" pitchFamily="18" charset="0"/>
                <a:cs typeface="Times New Roman" panose="02020603050405020304" pitchFamily="18" charset="0"/>
              </a:rPr>
              <a:t>? 1</a:t>
            </a:r>
          </a:p>
        </p:txBody>
      </p:sp>
      <p:sp>
        <p:nvSpPr>
          <p:cNvPr id="6" name="Text Box 17"/>
          <p:cNvSpPr txBox="1">
            <a:spLocks noChangeArrowheads="1"/>
          </p:cNvSpPr>
          <p:nvPr/>
        </p:nvSpPr>
        <p:spPr bwMode="auto">
          <a:xfrm>
            <a:off x="1086394" y="999128"/>
            <a:ext cx="1110560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a:spcBef>
                <a:spcPct val="0"/>
              </a:spcBef>
              <a:buSzPts val="2800"/>
              <a:buNone/>
            </a:pPr>
            <a:r>
              <a:rPr lang="en-US" altLang="en-US" sz="2800" i="1" dirty="0" smtClean="0">
                <a:solidFill>
                  <a:srgbClr val="000000"/>
                </a:solidFill>
                <a:latin typeface="Times New Roman" panose="02020603050405020304" pitchFamily="18" charset="0"/>
              </a:rPr>
              <a:t>a) </a:t>
            </a:r>
            <a:r>
              <a:rPr lang="vi-VN" altLang="en-US" sz="2800" i="1" dirty="0" smtClean="0">
                <a:solidFill>
                  <a:srgbClr val="000000"/>
                </a:solidFill>
                <a:latin typeface="Times New Roman" panose="02020603050405020304" pitchFamily="18" charset="0"/>
              </a:rPr>
              <a:t>Vẽ </a:t>
            </a:r>
            <a:r>
              <a:rPr lang="vi-VN" altLang="en-US" sz="2800" i="1" dirty="0">
                <a:solidFill>
                  <a:srgbClr val="000000"/>
                </a:solidFill>
                <a:latin typeface="Times New Roman" panose="02020603050405020304" pitchFamily="18" charset="0"/>
              </a:rPr>
              <a:t>một đường tròn tâm O rồi vẽ một tứ giác có tất cả các đỉnh nằm trên đường tròn đó.</a:t>
            </a:r>
          </a:p>
          <a:p>
            <a:pPr marL="0" indent="0" algn="just">
              <a:spcBef>
                <a:spcPct val="0"/>
              </a:spcBef>
              <a:buSzPts val="2800"/>
              <a:buNone/>
            </a:pPr>
            <a:r>
              <a:rPr lang="en-US" altLang="en-US" sz="2800" i="1" dirty="0" smtClean="0">
                <a:solidFill>
                  <a:srgbClr val="000000"/>
                </a:solidFill>
                <a:latin typeface="Times New Roman" panose="02020603050405020304" pitchFamily="18" charset="0"/>
              </a:rPr>
              <a:t>b) </a:t>
            </a:r>
            <a:r>
              <a:rPr lang="vi-VN" altLang="en-US" sz="2800" i="1" dirty="0" smtClean="0">
                <a:solidFill>
                  <a:srgbClr val="000000"/>
                </a:solidFill>
                <a:latin typeface="Times New Roman" panose="02020603050405020304" pitchFamily="18" charset="0"/>
              </a:rPr>
              <a:t>Vẽ </a:t>
            </a:r>
            <a:r>
              <a:rPr lang="vi-VN" altLang="en-US" sz="2800" i="1" dirty="0">
                <a:solidFill>
                  <a:srgbClr val="000000"/>
                </a:solidFill>
                <a:latin typeface="Times New Roman" panose="02020603050405020304" pitchFamily="18" charset="0"/>
              </a:rPr>
              <a:t>một đường tròn tâm I rồi vẽ một tứ giác có 3 đỉnh nằm trên đường tròn đó còn đỉnh thứ tư thì </a:t>
            </a:r>
            <a:r>
              <a:rPr lang="vi-VN" altLang="en-US" sz="2800" i="1" dirty="0" smtClean="0">
                <a:solidFill>
                  <a:srgbClr val="000000"/>
                </a:solidFill>
                <a:latin typeface="Times New Roman" panose="02020603050405020304" pitchFamily="18" charset="0"/>
              </a:rPr>
              <a:t>không</a:t>
            </a:r>
            <a:r>
              <a:rPr lang="en-US" altLang="en-US" sz="2800" i="1" dirty="0" smtClean="0">
                <a:solidFill>
                  <a:srgbClr val="000000"/>
                </a:solidFill>
                <a:latin typeface="Times New Roman" panose="02020603050405020304" pitchFamily="18" charset="0"/>
              </a:rPr>
              <a:t>.</a:t>
            </a:r>
            <a:endParaRPr lang="vi-VN" altLang="en-US" sz="2800" i="1" dirty="0">
              <a:solidFill>
                <a:srgbClr val="000000"/>
              </a:solidFill>
              <a:latin typeface="Times New Roman" panose="02020603050405020304" pitchFamily="18" charset="0"/>
            </a:endParaRPr>
          </a:p>
        </p:txBody>
      </p:sp>
      <p:sp>
        <p:nvSpPr>
          <p:cNvPr id="10" name="Text Box 19"/>
          <p:cNvSpPr txBox="1">
            <a:spLocks noChangeArrowheads="1"/>
          </p:cNvSpPr>
          <p:nvPr/>
        </p:nvSpPr>
        <p:spPr bwMode="auto">
          <a:xfrm>
            <a:off x="2111195" y="4485505"/>
            <a:ext cx="6540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O</a:t>
            </a:r>
          </a:p>
        </p:txBody>
      </p:sp>
      <p:sp>
        <p:nvSpPr>
          <p:cNvPr id="11" name="Oval 20"/>
          <p:cNvSpPr>
            <a:spLocks noChangeArrowheads="1"/>
          </p:cNvSpPr>
          <p:nvPr/>
        </p:nvSpPr>
        <p:spPr bwMode="auto">
          <a:xfrm>
            <a:off x="1120595" y="3772718"/>
            <a:ext cx="2195513" cy="2160587"/>
          </a:xfrm>
          <a:prstGeom prst="ellipse">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12" name="Text Box 21"/>
          <p:cNvSpPr txBox="1">
            <a:spLocks noChangeArrowheads="1"/>
          </p:cNvSpPr>
          <p:nvPr/>
        </p:nvSpPr>
        <p:spPr bwMode="auto">
          <a:xfrm>
            <a:off x="524602" y="3327644"/>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dirty="0">
                <a:latin typeface="Times New Roman" panose="02020603050405020304" pitchFamily="18" charset="0"/>
                <a:cs typeface="Times New Roman" panose="02020603050405020304" pitchFamily="18" charset="0"/>
              </a:rPr>
              <a:t>a)</a:t>
            </a:r>
          </a:p>
        </p:txBody>
      </p:sp>
      <p:sp>
        <p:nvSpPr>
          <p:cNvPr id="13" name="Line 22"/>
          <p:cNvSpPr>
            <a:spLocks noChangeShapeType="1"/>
          </p:cNvSpPr>
          <p:nvPr/>
        </p:nvSpPr>
        <p:spPr bwMode="auto">
          <a:xfrm flipV="1">
            <a:off x="1120595" y="4028305"/>
            <a:ext cx="1752600" cy="9144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23"/>
          <p:cNvSpPr>
            <a:spLocks noChangeShapeType="1"/>
          </p:cNvSpPr>
          <p:nvPr/>
        </p:nvSpPr>
        <p:spPr bwMode="auto">
          <a:xfrm>
            <a:off x="2893833" y="4028305"/>
            <a:ext cx="360362" cy="12192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4"/>
          <p:cNvSpPr>
            <a:spLocks noChangeShapeType="1"/>
          </p:cNvSpPr>
          <p:nvPr/>
        </p:nvSpPr>
        <p:spPr bwMode="auto">
          <a:xfrm flipH="1">
            <a:off x="2644595" y="5247505"/>
            <a:ext cx="609600" cy="6096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5"/>
          <p:cNvSpPr>
            <a:spLocks noChangeShapeType="1"/>
          </p:cNvSpPr>
          <p:nvPr/>
        </p:nvSpPr>
        <p:spPr bwMode="auto">
          <a:xfrm flipH="1" flipV="1">
            <a:off x="1120595" y="4942705"/>
            <a:ext cx="1524000" cy="9144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 name="Group 44"/>
          <p:cNvGrpSpPr>
            <a:grpSpLocks/>
          </p:cNvGrpSpPr>
          <p:nvPr/>
        </p:nvGrpSpPr>
        <p:grpSpPr bwMode="auto">
          <a:xfrm>
            <a:off x="815795" y="3737793"/>
            <a:ext cx="2857500" cy="2500312"/>
            <a:chOff x="3168" y="1200"/>
            <a:chExt cx="1800" cy="1575"/>
          </a:xfrm>
        </p:grpSpPr>
        <p:sp>
          <p:nvSpPr>
            <p:cNvPr id="18" name="Text Box 40"/>
            <p:cNvSpPr txBox="1">
              <a:spLocks noChangeArrowheads="1"/>
            </p:cNvSpPr>
            <p:nvPr/>
          </p:nvSpPr>
          <p:spPr bwMode="auto">
            <a:xfrm>
              <a:off x="3168" y="196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A</a:t>
              </a:r>
            </a:p>
          </p:txBody>
        </p:sp>
        <p:sp>
          <p:nvSpPr>
            <p:cNvPr id="19" name="Text Box 41"/>
            <p:cNvSpPr txBox="1">
              <a:spLocks noChangeArrowheads="1"/>
            </p:cNvSpPr>
            <p:nvPr/>
          </p:nvSpPr>
          <p:spPr bwMode="auto">
            <a:xfrm>
              <a:off x="4440" y="120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B</a:t>
              </a:r>
            </a:p>
          </p:txBody>
        </p:sp>
        <p:sp>
          <p:nvSpPr>
            <p:cNvPr id="20" name="Text Box 42"/>
            <p:cNvSpPr txBox="1">
              <a:spLocks noChangeArrowheads="1"/>
            </p:cNvSpPr>
            <p:nvPr/>
          </p:nvSpPr>
          <p:spPr bwMode="auto">
            <a:xfrm>
              <a:off x="4680" y="206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C</a:t>
              </a:r>
            </a:p>
          </p:txBody>
        </p:sp>
        <p:sp>
          <p:nvSpPr>
            <p:cNvPr id="21" name="Text Box 43"/>
            <p:cNvSpPr txBox="1">
              <a:spLocks noChangeArrowheads="1"/>
            </p:cNvSpPr>
            <p:nvPr/>
          </p:nvSpPr>
          <p:spPr bwMode="auto">
            <a:xfrm>
              <a:off x="4248" y="254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D</a:t>
              </a:r>
            </a:p>
          </p:txBody>
        </p:sp>
      </p:grpSp>
      <p:grpSp>
        <p:nvGrpSpPr>
          <p:cNvPr id="22" name="Group 79"/>
          <p:cNvGrpSpPr>
            <a:grpSpLocks/>
          </p:cNvGrpSpPr>
          <p:nvPr/>
        </p:nvGrpSpPr>
        <p:grpSpPr bwMode="auto">
          <a:xfrm>
            <a:off x="9093021" y="3438572"/>
            <a:ext cx="2468563" cy="2868613"/>
            <a:chOff x="4032" y="912"/>
            <a:chExt cx="1555" cy="1807"/>
          </a:xfrm>
        </p:grpSpPr>
        <p:sp>
          <p:nvSpPr>
            <p:cNvPr id="23" name="Text Box 47"/>
            <p:cNvSpPr txBox="1">
              <a:spLocks noChangeArrowheads="1"/>
            </p:cNvSpPr>
            <p:nvPr/>
          </p:nvSpPr>
          <p:spPr bwMode="auto">
            <a:xfrm>
              <a:off x="4760" y="2373"/>
              <a:ext cx="492" cy="346"/>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Q</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24" name="Oval 48"/>
            <p:cNvSpPr>
              <a:spLocks noChangeArrowheads="1"/>
            </p:cNvSpPr>
            <p:nvPr/>
          </p:nvSpPr>
          <p:spPr bwMode="auto">
            <a:xfrm>
              <a:off x="4295" y="1194"/>
              <a:ext cx="1254" cy="1189"/>
            </a:xfrm>
            <a:prstGeom prst="ellipse">
              <a:avLst/>
            </a:prstGeom>
            <a:noFill/>
            <a:ln w="28575">
              <a:solidFill>
                <a:srgbClr val="66FF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25" name="Line 49"/>
            <p:cNvSpPr>
              <a:spLocks noChangeShapeType="1"/>
            </p:cNvSpPr>
            <p:nvPr/>
          </p:nvSpPr>
          <p:spPr bwMode="auto">
            <a:xfrm flipH="1">
              <a:off x="4335" y="1227"/>
              <a:ext cx="729" cy="340"/>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50"/>
            <p:cNvSpPr>
              <a:spLocks noChangeShapeType="1"/>
            </p:cNvSpPr>
            <p:nvPr/>
          </p:nvSpPr>
          <p:spPr bwMode="auto">
            <a:xfrm>
              <a:off x="5090" y="1199"/>
              <a:ext cx="216" cy="627"/>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51"/>
            <p:cNvSpPr>
              <a:spLocks noChangeShapeType="1"/>
            </p:cNvSpPr>
            <p:nvPr/>
          </p:nvSpPr>
          <p:spPr bwMode="auto">
            <a:xfrm flipH="1">
              <a:off x="5003" y="1826"/>
              <a:ext cx="303" cy="558"/>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52"/>
            <p:cNvSpPr>
              <a:spLocks noChangeShapeType="1"/>
            </p:cNvSpPr>
            <p:nvPr/>
          </p:nvSpPr>
          <p:spPr bwMode="auto">
            <a:xfrm>
              <a:off x="4335" y="1578"/>
              <a:ext cx="668" cy="806"/>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Oval 53"/>
            <p:cNvSpPr>
              <a:spLocks noChangeArrowheads="1"/>
            </p:cNvSpPr>
            <p:nvPr/>
          </p:nvSpPr>
          <p:spPr bwMode="auto">
            <a:xfrm>
              <a:off x="4904" y="1771"/>
              <a:ext cx="36" cy="35"/>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0" name="Oval 54"/>
            <p:cNvSpPr>
              <a:spLocks noChangeArrowheads="1"/>
            </p:cNvSpPr>
            <p:nvPr/>
          </p:nvSpPr>
          <p:spPr bwMode="auto">
            <a:xfrm>
              <a:off x="4318" y="1551"/>
              <a:ext cx="35" cy="35"/>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1" name="Oval 55"/>
            <p:cNvSpPr>
              <a:spLocks noChangeArrowheads="1"/>
            </p:cNvSpPr>
            <p:nvPr/>
          </p:nvSpPr>
          <p:spPr bwMode="auto">
            <a:xfrm>
              <a:off x="5284" y="1803"/>
              <a:ext cx="36" cy="45"/>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2" name="Oval 56"/>
            <p:cNvSpPr>
              <a:spLocks noChangeArrowheads="1"/>
            </p:cNvSpPr>
            <p:nvPr/>
          </p:nvSpPr>
          <p:spPr bwMode="auto">
            <a:xfrm>
              <a:off x="4976" y="2372"/>
              <a:ext cx="50" cy="34"/>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3" name="Text Box 57"/>
            <p:cNvSpPr txBox="1">
              <a:spLocks noChangeArrowheads="1"/>
            </p:cNvSpPr>
            <p:nvPr/>
          </p:nvSpPr>
          <p:spPr bwMode="auto">
            <a:xfrm>
              <a:off x="4032" y="1268"/>
              <a:ext cx="364" cy="363"/>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M</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34" name="Text Box 58"/>
            <p:cNvSpPr txBox="1">
              <a:spLocks noChangeArrowheads="1"/>
            </p:cNvSpPr>
            <p:nvPr/>
          </p:nvSpPr>
          <p:spPr bwMode="auto">
            <a:xfrm>
              <a:off x="4700" y="1551"/>
              <a:ext cx="546" cy="310"/>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I</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35" name="Text Box 59"/>
            <p:cNvSpPr txBox="1">
              <a:spLocks noChangeArrowheads="1"/>
            </p:cNvSpPr>
            <p:nvPr/>
          </p:nvSpPr>
          <p:spPr bwMode="auto">
            <a:xfrm>
              <a:off x="4942" y="912"/>
              <a:ext cx="364" cy="372"/>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N</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36" name="Text Box 60"/>
            <p:cNvSpPr txBox="1">
              <a:spLocks noChangeArrowheads="1"/>
            </p:cNvSpPr>
            <p:nvPr/>
          </p:nvSpPr>
          <p:spPr bwMode="auto">
            <a:xfrm>
              <a:off x="5284" y="1702"/>
              <a:ext cx="303" cy="248"/>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P</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37" name="Oval 61"/>
            <p:cNvSpPr>
              <a:spLocks noChangeArrowheads="1"/>
            </p:cNvSpPr>
            <p:nvPr/>
          </p:nvSpPr>
          <p:spPr bwMode="auto">
            <a:xfrm>
              <a:off x="5066" y="1195"/>
              <a:ext cx="36" cy="35"/>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grpSp>
      <p:grpSp>
        <p:nvGrpSpPr>
          <p:cNvPr id="38" name="Group 78"/>
          <p:cNvGrpSpPr>
            <a:grpSpLocks/>
          </p:cNvGrpSpPr>
          <p:nvPr/>
        </p:nvGrpSpPr>
        <p:grpSpPr bwMode="auto">
          <a:xfrm>
            <a:off x="4863833" y="3176611"/>
            <a:ext cx="3581400" cy="3352800"/>
            <a:chOff x="2256" y="768"/>
            <a:chExt cx="2256" cy="2112"/>
          </a:xfrm>
        </p:grpSpPr>
        <p:sp>
          <p:nvSpPr>
            <p:cNvPr id="39" name="Text Box 74"/>
            <p:cNvSpPr txBox="1">
              <a:spLocks noChangeArrowheads="1"/>
            </p:cNvSpPr>
            <p:nvPr/>
          </p:nvSpPr>
          <p:spPr bwMode="auto">
            <a:xfrm>
              <a:off x="3360" y="768"/>
              <a:ext cx="242" cy="260"/>
            </a:xfrm>
            <a:prstGeom prst="rect">
              <a:avLst/>
            </a:prstGeom>
            <a:noFill/>
            <a:ln w="9525">
              <a:noFill/>
              <a:miter lim="800000"/>
              <a:headEnd/>
              <a:tailEnd/>
            </a:ln>
          </p:spPr>
          <p:txBody>
            <a:bodyPr/>
            <a:lstStyle/>
            <a:p>
              <a:pPr>
                <a:defRPr/>
              </a:pPr>
              <a:r>
                <a:rPr lang="en-US" sz="2000" b="1" dirty="0">
                  <a:solidFill>
                    <a:srgbClr val="0066FF"/>
                  </a:solidFill>
                  <a:latin typeface="Times New Roman" panose="02020603050405020304" pitchFamily="18" charset="0"/>
                  <a:cs typeface="Times New Roman" panose="02020603050405020304" pitchFamily="18" charset="0"/>
                </a:rPr>
                <a:t>N</a:t>
              </a:r>
              <a:endParaRPr lang="en-US" sz="5400" b="1" dirty="0">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40" name="Text Box 62"/>
            <p:cNvSpPr txBox="1">
              <a:spLocks noChangeArrowheads="1"/>
            </p:cNvSpPr>
            <p:nvPr/>
          </p:nvSpPr>
          <p:spPr bwMode="auto">
            <a:xfrm>
              <a:off x="3124" y="2415"/>
              <a:ext cx="284" cy="273"/>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Q</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41" name="Oval 63"/>
            <p:cNvSpPr>
              <a:spLocks noChangeArrowheads="1"/>
            </p:cNvSpPr>
            <p:nvPr/>
          </p:nvSpPr>
          <p:spPr bwMode="auto">
            <a:xfrm>
              <a:off x="2473" y="986"/>
              <a:ext cx="1495" cy="1442"/>
            </a:xfrm>
            <a:prstGeom prst="ellipse">
              <a:avLst/>
            </a:prstGeom>
            <a:noFill/>
            <a:ln w="28575">
              <a:solidFill>
                <a:srgbClr val="66FF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42" name="Line 64"/>
            <p:cNvSpPr>
              <a:spLocks noChangeShapeType="1"/>
            </p:cNvSpPr>
            <p:nvPr/>
          </p:nvSpPr>
          <p:spPr bwMode="auto">
            <a:xfrm flipH="1">
              <a:off x="2521" y="1027"/>
              <a:ext cx="869" cy="412"/>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65"/>
            <p:cNvSpPr>
              <a:spLocks noChangeShapeType="1"/>
            </p:cNvSpPr>
            <p:nvPr/>
          </p:nvSpPr>
          <p:spPr bwMode="auto">
            <a:xfrm>
              <a:off x="3421" y="993"/>
              <a:ext cx="837" cy="1662"/>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66"/>
            <p:cNvSpPr>
              <a:spLocks noChangeShapeType="1"/>
            </p:cNvSpPr>
            <p:nvPr/>
          </p:nvSpPr>
          <p:spPr bwMode="auto">
            <a:xfrm flipH="1" flipV="1">
              <a:off x="3317" y="2429"/>
              <a:ext cx="941" cy="226"/>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67"/>
            <p:cNvSpPr>
              <a:spLocks noChangeShapeType="1"/>
            </p:cNvSpPr>
            <p:nvPr/>
          </p:nvSpPr>
          <p:spPr bwMode="auto">
            <a:xfrm>
              <a:off x="2521" y="1453"/>
              <a:ext cx="796" cy="976"/>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Oval 68"/>
            <p:cNvSpPr>
              <a:spLocks noChangeArrowheads="1"/>
            </p:cNvSpPr>
            <p:nvPr/>
          </p:nvSpPr>
          <p:spPr bwMode="auto">
            <a:xfrm>
              <a:off x="3199" y="1686"/>
              <a:ext cx="43" cy="43"/>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47" name="Oval 69"/>
            <p:cNvSpPr>
              <a:spLocks noChangeArrowheads="1"/>
            </p:cNvSpPr>
            <p:nvPr/>
          </p:nvSpPr>
          <p:spPr bwMode="auto">
            <a:xfrm>
              <a:off x="2501" y="1420"/>
              <a:ext cx="42" cy="42"/>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48" name="Oval 70"/>
            <p:cNvSpPr>
              <a:spLocks noChangeArrowheads="1"/>
            </p:cNvSpPr>
            <p:nvPr/>
          </p:nvSpPr>
          <p:spPr bwMode="auto">
            <a:xfrm>
              <a:off x="4227" y="2633"/>
              <a:ext cx="44" cy="54"/>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49" name="Oval 71"/>
            <p:cNvSpPr>
              <a:spLocks noChangeArrowheads="1"/>
            </p:cNvSpPr>
            <p:nvPr/>
          </p:nvSpPr>
          <p:spPr bwMode="auto">
            <a:xfrm>
              <a:off x="3285" y="2413"/>
              <a:ext cx="60" cy="43"/>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50" name="Text Box 72"/>
            <p:cNvSpPr txBox="1">
              <a:spLocks noChangeArrowheads="1"/>
            </p:cNvSpPr>
            <p:nvPr/>
          </p:nvSpPr>
          <p:spPr bwMode="auto">
            <a:xfrm>
              <a:off x="2256" y="1317"/>
              <a:ext cx="384" cy="267"/>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M</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51" name="Text Box 73"/>
            <p:cNvSpPr txBox="1">
              <a:spLocks noChangeArrowheads="1"/>
            </p:cNvSpPr>
            <p:nvPr/>
          </p:nvSpPr>
          <p:spPr bwMode="auto">
            <a:xfrm>
              <a:off x="2955" y="1420"/>
              <a:ext cx="652" cy="375"/>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I</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52" name="Text Box 75"/>
            <p:cNvSpPr txBox="1">
              <a:spLocks noChangeArrowheads="1"/>
            </p:cNvSpPr>
            <p:nvPr/>
          </p:nvSpPr>
          <p:spPr bwMode="auto">
            <a:xfrm>
              <a:off x="4233" y="2627"/>
              <a:ext cx="279" cy="253"/>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P</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53" name="Oval 76"/>
            <p:cNvSpPr>
              <a:spLocks noChangeArrowheads="1"/>
            </p:cNvSpPr>
            <p:nvPr/>
          </p:nvSpPr>
          <p:spPr bwMode="auto">
            <a:xfrm>
              <a:off x="3392" y="988"/>
              <a:ext cx="43" cy="43"/>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grpSp>
      <p:sp>
        <p:nvSpPr>
          <p:cNvPr id="54" name="Text Box 80"/>
          <p:cNvSpPr txBox="1">
            <a:spLocks noChangeArrowheads="1"/>
          </p:cNvSpPr>
          <p:nvPr/>
        </p:nvSpPr>
        <p:spPr bwMode="auto">
          <a:xfrm>
            <a:off x="4428545" y="3366889"/>
            <a:ext cx="45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b)</a:t>
            </a:r>
          </a:p>
        </p:txBody>
      </p:sp>
      <p:sp>
        <p:nvSpPr>
          <p:cNvPr id="60" name="TextBox 59"/>
          <p:cNvSpPr txBox="1"/>
          <p:nvPr/>
        </p:nvSpPr>
        <p:spPr>
          <a:xfrm flipH="1">
            <a:off x="-27298" y="103622"/>
            <a:ext cx="11776239" cy="584775"/>
          </a:xfrm>
          <a:prstGeom prst="rect">
            <a:avLst/>
          </a:prstGeom>
          <a:solidFill>
            <a:schemeClr val="bg1"/>
          </a:solidFill>
          <a:ln>
            <a:solidFill>
              <a:schemeClr val="bg1"/>
            </a:solidFill>
          </a:ln>
        </p:spPr>
        <p:txBody>
          <a:bodyPr wrap="square" rtlCol="0">
            <a:spAutoFit/>
          </a:body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1. </a:t>
            </a:r>
            <a:r>
              <a:rPr lang="en-US" sz="3200" b="1" dirty="0" err="1" smtClean="0">
                <a:solidFill>
                  <a:srgbClr val="FF0000"/>
                </a:solidFill>
                <a:latin typeface="Times New Roman" panose="02020603050405020304" pitchFamily="18" charset="0"/>
                <a:cs typeface="Times New Roman" panose="02020603050405020304" pitchFamily="18" charset="0"/>
              </a:rPr>
              <a:t>Khái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niệm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tứ</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giác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nội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tiếp</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66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par>
                                <p:cTn id="42" presetID="16" presetClass="entr" presetSubtype="21"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barn(inVertical)">
                                      <p:cBhvr>
                                        <p:cTn id="4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P spid="11" grpId="0" animBg="1"/>
      <p:bldP spid="12" grpId="0"/>
      <p:bldP spid="13" grpId="0" animBg="1"/>
      <p:bldP spid="14" grpId="0" animBg="1"/>
      <p:bldP spid="15" grpId="0" animBg="1"/>
      <p:bldP spid="16"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27298" y="64434"/>
            <a:ext cx="11776239" cy="584775"/>
          </a:xfrm>
          <a:prstGeom prst="rect">
            <a:avLst/>
          </a:prstGeom>
          <a:solidFill>
            <a:schemeClr val="bg1"/>
          </a:solidFill>
          <a:ln>
            <a:solidFill>
              <a:schemeClr val="bg1"/>
            </a:solidFill>
          </a:ln>
        </p:spPr>
        <p:txBody>
          <a:bodyPr wrap="square" rtlCol="0">
            <a:spAutoFit/>
          </a:body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1. </a:t>
            </a:r>
            <a:r>
              <a:rPr lang="en-US" sz="3200" b="1" dirty="0" err="1" smtClean="0">
                <a:solidFill>
                  <a:srgbClr val="FF0000"/>
                </a:solidFill>
                <a:latin typeface="Times New Roman" panose="02020603050405020304" pitchFamily="18" charset="0"/>
                <a:cs typeface="Times New Roman" panose="02020603050405020304" pitchFamily="18" charset="0"/>
              </a:rPr>
              <a:t>Khái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niệm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tứ</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giác</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nội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tiếp</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Text Box 19"/>
          <p:cNvSpPr txBox="1">
            <a:spLocks noChangeArrowheads="1"/>
          </p:cNvSpPr>
          <p:nvPr/>
        </p:nvSpPr>
        <p:spPr bwMode="auto">
          <a:xfrm>
            <a:off x="10066475" y="3048591"/>
            <a:ext cx="6540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O</a:t>
            </a:r>
          </a:p>
        </p:txBody>
      </p:sp>
      <p:sp>
        <p:nvSpPr>
          <p:cNvPr id="6" name="Oval 20"/>
          <p:cNvSpPr>
            <a:spLocks noChangeArrowheads="1"/>
          </p:cNvSpPr>
          <p:nvPr/>
        </p:nvSpPr>
        <p:spPr bwMode="auto">
          <a:xfrm>
            <a:off x="9075875" y="2335804"/>
            <a:ext cx="2195513" cy="2160587"/>
          </a:xfrm>
          <a:prstGeom prst="ellipse">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8" name="Line 22"/>
          <p:cNvSpPr>
            <a:spLocks noChangeShapeType="1"/>
          </p:cNvSpPr>
          <p:nvPr/>
        </p:nvSpPr>
        <p:spPr bwMode="auto">
          <a:xfrm flipV="1">
            <a:off x="9075875" y="2591391"/>
            <a:ext cx="1752600" cy="9144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23"/>
          <p:cNvSpPr>
            <a:spLocks noChangeShapeType="1"/>
          </p:cNvSpPr>
          <p:nvPr/>
        </p:nvSpPr>
        <p:spPr bwMode="auto">
          <a:xfrm>
            <a:off x="10849113" y="2591391"/>
            <a:ext cx="360362" cy="12192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4"/>
          <p:cNvSpPr>
            <a:spLocks noChangeShapeType="1"/>
          </p:cNvSpPr>
          <p:nvPr/>
        </p:nvSpPr>
        <p:spPr bwMode="auto">
          <a:xfrm flipH="1">
            <a:off x="10599875" y="3810591"/>
            <a:ext cx="609600" cy="6096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5"/>
          <p:cNvSpPr>
            <a:spLocks noChangeShapeType="1"/>
          </p:cNvSpPr>
          <p:nvPr/>
        </p:nvSpPr>
        <p:spPr bwMode="auto">
          <a:xfrm flipH="1" flipV="1">
            <a:off x="9075875" y="3505791"/>
            <a:ext cx="1524000" cy="9144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 name="Group 44"/>
          <p:cNvGrpSpPr>
            <a:grpSpLocks/>
          </p:cNvGrpSpPr>
          <p:nvPr/>
        </p:nvGrpSpPr>
        <p:grpSpPr bwMode="auto">
          <a:xfrm>
            <a:off x="8771075" y="2300879"/>
            <a:ext cx="2857500" cy="2500312"/>
            <a:chOff x="3168" y="1200"/>
            <a:chExt cx="1800" cy="1575"/>
          </a:xfrm>
        </p:grpSpPr>
        <p:sp>
          <p:nvSpPr>
            <p:cNvPr id="13" name="Text Box 40"/>
            <p:cNvSpPr txBox="1">
              <a:spLocks noChangeArrowheads="1"/>
            </p:cNvSpPr>
            <p:nvPr/>
          </p:nvSpPr>
          <p:spPr bwMode="auto">
            <a:xfrm>
              <a:off x="3168" y="196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A</a:t>
              </a:r>
            </a:p>
          </p:txBody>
        </p:sp>
        <p:sp>
          <p:nvSpPr>
            <p:cNvPr id="14" name="Text Box 41"/>
            <p:cNvSpPr txBox="1">
              <a:spLocks noChangeArrowheads="1"/>
            </p:cNvSpPr>
            <p:nvPr/>
          </p:nvSpPr>
          <p:spPr bwMode="auto">
            <a:xfrm>
              <a:off x="4440" y="120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B</a:t>
              </a:r>
            </a:p>
          </p:txBody>
        </p:sp>
        <p:sp>
          <p:nvSpPr>
            <p:cNvPr id="15" name="Text Box 42"/>
            <p:cNvSpPr txBox="1">
              <a:spLocks noChangeArrowheads="1"/>
            </p:cNvSpPr>
            <p:nvPr/>
          </p:nvSpPr>
          <p:spPr bwMode="auto">
            <a:xfrm>
              <a:off x="4680" y="206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C</a:t>
              </a:r>
            </a:p>
          </p:txBody>
        </p:sp>
        <p:sp>
          <p:nvSpPr>
            <p:cNvPr id="16" name="Text Box 43"/>
            <p:cNvSpPr txBox="1">
              <a:spLocks noChangeArrowheads="1"/>
            </p:cNvSpPr>
            <p:nvPr/>
          </p:nvSpPr>
          <p:spPr bwMode="auto">
            <a:xfrm>
              <a:off x="4248" y="254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D</a:t>
              </a:r>
            </a:p>
          </p:txBody>
        </p:sp>
      </p:grpSp>
      <p:sp>
        <p:nvSpPr>
          <p:cNvPr id="17" name="Rectangle 16"/>
          <p:cNvSpPr/>
          <p:nvPr/>
        </p:nvSpPr>
        <p:spPr>
          <a:xfrm>
            <a:off x="185495" y="924497"/>
            <a:ext cx="11563446" cy="954107"/>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ĐỊNH NGHĨA: </a:t>
            </a:r>
            <a:r>
              <a:rPr lang="en-US" sz="2800" i="1" dirty="0" err="1" smtClean="0">
                <a:latin typeface="Times New Roman" panose="02020603050405020304" pitchFamily="18" charset="0"/>
                <a:cs typeface="Times New Roman" panose="02020603050405020304" pitchFamily="18" charset="0"/>
              </a:rPr>
              <a:t>Một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tứ</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giác</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có</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bốn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đỉnh</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nằm</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trên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một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đường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tròn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được</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gọi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là</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tứ</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giác</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nội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tiếp</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đường</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tròn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gọi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tắt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là</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tứ</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giác</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nội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tiếp</a:t>
            </a:r>
            <a:r>
              <a:rPr lang="en-US" sz="2800" i="1" dirty="0" smtClean="0">
                <a:latin typeface="Times New Roman" panose="02020603050405020304" pitchFamily="18" charset="0"/>
                <a:cs typeface="Times New Roman" panose="02020603050405020304" pitchFamily="18" charset="0"/>
              </a:rPr>
              <a:t>)</a:t>
            </a:r>
            <a:endParaRPr lang="en-US" sz="2800" i="1" dirty="0"/>
          </a:p>
        </p:txBody>
      </p:sp>
    </p:spTree>
    <p:extLst>
      <p:ext uri="{BB962C8B-B14F-4D97-AF65-F5344CB8AC3E}">
        <p14:creationId xmlns:p14="http://schemas.microsoft.com/office/powerpoint/2010/main" val="12267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9"/>
          <p:cNvGrpSpPr>
            <a:grpSpLocks/>
          </p:cNvGrpSpPr>
          <p:nvPr/>
        </p:nvGrpSpPr>
        <p:grpSpPr bwMode="auto">
          <a:xfrm>
            <a:off x="6911523" y="1035007"/>
            <a:ext cx="2468563" cy="2868613"/>
            <a:chOff x="4032" y="912"/>
            <a:chExt cx="1555" cy="1807"/>
          </a:xfrm>
        </p:grpSpPr>
        <p:sp>
          <p:nvSpPr>
            <p:cNvPr id="5" name="Text Box 47"/>
            <p:cNvSpPr txBox="1">
              <a:spLocks noChangeArrowheads="1"/>
            </p:cNvSpPr>
            <p:nvPr/>
          </p:nvSpPr>
          <p:spPr bwMode="auto">
            <a:xfrm>
              <a:off x="4760" y="2373"/>
              <a:ext cx="492" cy="346"/>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Q</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6" name="Oval 48"/>
            <p:cNvSpPr>
              <a:spLocks noChangeArrowheads="1"/>
            </p:cNvSpPr>
            <p:nvPr/>
          </p:nvSpPr>
          <p:spPr bwMode="auto">
            <a:xfrm>
              <a:off x="4295" y="1194"/>
              <a:ext cx="1254" cy="1189"/>
            </a:xfrm>
            <a:prstGeom prst="ellipse">
              <a:avLst/>
            </a:prstGeom>
            <a:noFill/>
            <a:ln w="28575">
              <a:solidFill>
                <a:srgbClr val="66FF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7" name="Line 49"/>
            <p:cNvSpPr>
              <a:spLocks noChangeShapeType="1"/>
            </p:cNvSpPr>
            <p:nvPr/>
          </p:nvSpPr>
          <p:spPr bwMode="auto">
            <a:xfrm flipH="1">
              <a:off x="4335" y="1227"/>
              <a:ext cx="729" cy="340"/>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50"/>
            <p:cNvSpPr>
              <a:spLocks noChangeShapeType="1"/>
            </p:cNvSpPr>
            <p:nvPr/>
          </p:nvSpPr>
          <p:spPr bwMode="auto">
            <a:xfrm>
              <a:off x="5090" y="1199"/>
              <a:ext cx="216" cy="627"/>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1"/>
            <p:cNvSpPr>
              <a:spLocks noChangeShapeType="1"/>
            </p:cNvSpPr>
            <p:nvPr/>
          </p:nvSpPr>
          <p:spPr bwMode="auto">
            <a:xfrm flipH="1">
              <a:off x="5003" y="1826"/>
              <a:ext cx="303" cy="558"/>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52"/>
            <p:cNvSpPr>
              <a:spLocks noChangeShapeType="1"/>
            </p:cNvSpPr>
            <p:nvPr/>
          </p:nvSpPr>
          <p:spPr bwMode="auto">
            <a:xfrm>
              <a:off x="4335" y="1578"/>
              <a:ext cx="668" cy="806"/>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53"/>
            <p:cNvSpPr>
              <a:spLocks noChangeArrowheads="1"/>
            </p:cNvSpPr>
            <p:nvPr/>
          </p:nvSpPr>
          <p:spPr bwMode="auto">
            <a:xfrm>
              <a:off x="4904" y="1771"/>
              <a:ext cx="36" cy="35"/>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12" name="Oval 54"/>
            <p:cNvSpPr>
              <a:spLocks noChangeArrowheads="1"/>
            </p:cNvSpPr>
            <p:nvPr/>
          </p:nvSpPr>
          <p:spPr bwMode="auto">
            <a:xfrm>
              <a:off x="4318" y="1551"/>
              <a:ext cx="35" cy="35"/>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13" name="Oval 55"/>
            <p:cNvSpPr>
              <a:spLocks noChangeArrowheads="1"/>
            </p:cNvSpPr>
            <p:nvPr/>
          </p:nvSpPr>
          <p:spPr bwMode="auto">
            <a:xfrm>
              <a:off x="5284" y="1803"/>
              <a:ext cx="36" cy="45"/>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14" name="Oval 56"/>
            <p:cNvSpPr>
              <a:spLocks noChangeArrowheads="1"/>
            </p:cNvSpPr>
            <p:nvPr/>
          </p:nvSpPr>
          <p:spPr bwMode="auto">
            <a:xfrm>
              <a:off x="4976" y="2372"/>
              <a:ext cx="50" cy="34"/>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15" name="Text Box 57"/>
            <p:cNvSpPr txBox="1">
              <a:spLocks noChangeArrowheads="1"/>
            </p:cNvSpPr>
            <p:nvPr/>
          </p:nvSpPr>
          <p:spPr bwMode="auto">
            <a:xfrm>
              <a:off x="4032" y="1268"/>
              <a:ext cx="364" cy="363"/>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M</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16" name="Text Box 58"/>
            <p:cNvSpPr txBox="1">
              <a:spLocks noChangeArrowheads="1"/>
            </p:cNvSpPr>
            <p:nvPr/>
          </p:nvSpPr>
          <p:spPr bwMode="auto">
            <a:xfrm>
              <a:off x="4799" y="1560"/>
              <a:ext cx="546" cy="310"/>
            </a:xfrm>
            <a:prstGeom prst="rect">
              <a:avLst/>
            </a:prstGeom>
            <a:noFill/>
            <a:ln w="9525">
              <a:noFill/>
              <a:miter lim="800000"/>
              <a:headEnd/>
              <a:tailEnd/>
            </a:ln>
          </p:spPr>
          <p:txBody>
            <a:bodyPr/>
            <a:lstStyle/>
            <a:p>
              <a:pPr>
                <a:defRPr/>
              </a:pPr>
              <a:r>
                <a:rPr lang="en-US" sz="2000" b="1" dirty="0">
                  <a:solidFill>
                    <a:srgbClr val="0066FF"/>
                  </a:solidFill>
                  <a:latin typeface="Times New Roman" panose="02020603050405020304" pitchFamily="18" charset="0"/>
                  <a:cs typeface="Times New Roman" panose="02020603050405020304" pitchFamily="18" charset="0"/>
                </a:rPr>
                <a:t>I</a:t>
              </a:r>
              <a:endParaRPr lang="en-US" sz="5400" b="1" dirty="0">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17" name="Text Box 59"/>
            <p:cNvSpPr txBox="1">
              <a:spLocks noChangeArrowheads="1"/>
            </p:cNvSpPr>
            <p:nvPr/>
          </p:nvSpPr>
          <p:spPr bwMode="auto">
            <a:xfrm>
              <a:off x="4942" y="912"/>
              <a:ext cx="364" cy="372"/>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N</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18" name="Text Box 60"/>
            <p:cNvSpPr txBox="1">
              <a:spLocks noChangeArrowheads="1"/>
            </p:cNvSpPr>
            <p:nvPr/>
          </p:nvSpPr>
          <p:spPr bwMode="auto">
            <a:xfrm>
              <a:off x="5284" y="1702"/>
              <a:ext cx="303" cy="248"/>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P</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19" name="Oval 61"/>
            <p:cNvSpPr>
              <a:spLocks noChangeArrowheads="1"/>
            </p:cNvSpPr>
            <p:nvPr/>
          </p:nvSpPr>
          <p:spPr bwMode="auto">
            <a:xfrm>
              <a:off x="5066" y="1195"/>
              <a:ext cx="36" cy="35"/>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grpSp>
      <p:grpSp>
        <p:nvGrpSpPr>
          <p:cNvPr id="20" name="Group 78"/>
          <p:cNvGrpSpPr>
            <a:grpSpLocks/>
          </p:cNvGrpSpPr>
          <p:nvPr/>
        </p:nvGrpSpPr>
        <p:grpSpPr bwMode="auto">
          <a:xfrm>
            <a:off x="2682335" y="773046"/>
            <a:ext cx="3581400" cy="3352800"/>
            <a:chOff x="2256" y="768"/>
            <a:chExt cx="2256" cy="2112"/>
          </a:xfrm>
        </p:grpSpPr>
        <p:sp>
          <p:nvSpPr>
            <p:cNvPr id="21" name="Text Box 74"/>
            <p:cNvSpPr txBox="1">
              <a:spLocks noChangeArrowheads="1"/>
            </p:cNvSpPr>
            <p:nvPr/>
          </p:nvSpPr>
          <p:spPr bwMode="auto">
            <a:xfrm>
              <a:off x="3360" y="768"/>
              <a:ext cx="242" cy="260"/>
            </a:xfrm>
            <a:prstGeom prst="rect">
              <a:avLst/>
            </a:prstGeom>
            <a:noFill/>
            <a:ln w="9525">
              <a:noFill/>
              <a:miter lim="800000"/>
              <a:headEnd/>
              <a:tailEnd/>
            </a:ln>
          </p:spPr>
          <p:txBody>
            <a:bodyPr/>
            <a:lstStyle/>
            <a:p>
              <a:pPr>
                <a:defRPr/>
              </a:pPr>
              <a:r>
                <a:rPr lang="en-US" sz="2000" b="1" dirty="0">
                  <a:solidFill>
                    <a:srgbClr val="0066FF"/>
                  </a:solidFill>
                  <a:latin typeface="Times New Roman" panose="02020603050405020304" pitchFamily="18" charset="0"/>
                  <a:cs typeface="Times New Roman" panose="02020603050405020304" pitchFamily="18" charset="0"/>
                </a:rPr>
                <a:t>N</a:t>
              </a:r>
              <a:endParaRPr lang="en-US" sz="5400" b="1" dirty="0">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22" name="Text Box 62"/>
            <p:cNvSpPr txBox="1">
              <a:spLocks noChangeArrowheads="1"/>
            </p:cNvSpPr>
            <p:nvPr/>
          </p:nvSpPr>
          <p:spPr bwMode="auto">
            <a:xfrm>
              <a:off x="3124" y="2415"/>
              <a:ext cx="284" cy="273"/>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Q</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23" name="Oval 63"/>
            <p:cNvSpPr>
              <a:spLocks noChangeArrowheads="1"/>
            </p:cNvSpPr>
            <p:nvPr/>
          </p:nvSpPr>
          <p:spPr bwMode="auto">
            <a:xfrm>
              <a:off x="2473" y="986"/>
              <a:ext cx="1495" cy="1442"/>
            </a:xfrm>
            <a:prstGeom prst="ellipse">
              <a:avLst/>
            </a:prstGeom>
            <a:noFill/>
            <a:ln w="28575">
              <a:solidFill>
                <a:srgbClr val="66FF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24" name="Line 64"/>
            <p:cNvSpPr>
              <a:spLocks noChangeShapeType="1"/>
            </p:cNvSpPr>
            <p:nvPr/>
          </p:nvSpPr>
          <p:spPr bwMode="auto">
            <a:xfrm flipH="1">
              <a:off x="2521" y="1027"/>
              <a:ext cx="869" cy="412"/>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65"/>
            <p:cNvSpPr>
              <a:spLocks noChangeShapeType="1"/>
            </p:cNvSpPr>
            <p:nvPr/>
          </p:nvSpPr>
          <p:spPr bwMode="auto">
            <a:xfrm>
              <a:off x="3421" y="993"/>
              <a:ext cx="837" cy="1662"/>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66"/>
            <p:cNvSpPr>
              <a:spLocks noChangeShapeType="1"/>
            </p:cNvSpPr>
            <p:nvPr/>
          </p:nvSpPr>
          <p:spPr bwMode="auto">
            <a:xfrm flipH="1" flipV="1">
              <a:off x="3317" y="2429"/>
              <a:ext cx="941" cy="226"/>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67"/>
            <p:cNvSpPr>
              <a:spLocks noChangeShapeType="1"/>
            </p:cNvSpPr>
            <p:nvPr/>
          </p:nvSpPr>
          <p:spPr bwMode="auto">
            <a:xfrm>
              <a:off x="2521" y="1453"/>
              <a:ext cx="796" cy="976"/>
            </a:xfrm>
            <a:prstGeom prst="line">
              <a:avLst/>
            </a:prstGeom>
            <a:noFill/>
            <a:ln w="28575">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Oval 68"/>
            <p:cNvSpPr>
              <a:spLocks noChangeArrowheads="1"/>
            </p:cNvSpPr>
            <p:nvPr/>
          </p:nvSpPr>
          <p:spPr bwMode="auto">
            <a:xfrm>
              <a:off x="3199" y="1686"/>
              <a:ext cx="43" cy="43"/>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29" name="Oval 69"/>
            <p:cNvSpPr>
              <a:spLocks noChangeArrowheads="1"/>
            </p:cNvSpPr>
            <p:nvPr/>
          </p:nvSpPr>
          <p:spPr bwMode="auto">
            <a:xfrm>
              <a:off x="2501" y="1420"/>
              <a:ext cx="42" cy="42"/>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0" name="Oval 70"/>
            <p:cNvSpPr>
              <a:spLocks noChangeArrowheads="1"/>
            </p:cNvSpPr>
            <p:nvPr/>
          </p:nvSpPr>
          <p:spPr bwMode="auto">
            <a:xfrm>
              <a:off x="4227" y="2633"/>
              <a:ext cx="44" cy="54"/>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1" name="Oval 71"/>
            <p:cNvSpPr>
              <a:spLocks noChangeArrowheads="1"/>
            </p:cNvSpPr>
            <p:nvPr/>
          </p:nvSpPr>
          <p:spPr bwMode="auto">
            <a:xfrm>
              <a:off x="3285" y="2413"/>
              <a:ext cx="60" cy="43"/>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32" name="Text Box 72"/>
            <p:cNvSpPr txBox="1">
              <a:spLocks noChangeArrowheads="1"/>
            </p:cNvSpPr>
            <p:nvPr/>
          </p:nvSpPr>
          <p:spPr bwMode="auto">
            <a:xfrm>
              <a:off x="2256" y="1317"/>
              <a:ext cx="384" cy="267"/>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M</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33" name="Text Box 73"/>
            <p:cNvSpPr txBox="1">
              <a:spLocks noChangeArrowheads="1"/>
            </p:cNvSpPr>
            <p:nvPr/>
          </p:nvSpPr>
          <p:spPr bwMode="auto">
            <a:xfrm>
              <a:off x="3064" y="1494"/>
              <a:ext cx="652" cy="375"/>
            </a:xfrm>
            <a:prstGeom prst="rect">
              <a:avLst/>
            </a:prstGeom>
            <a:noFill/>
            <a:ln w="9525">
              <a:noFill/>
              <a:miter lim="800000"/>
              <a:headEnd/>
              <a:tailEnd/>
            </a:ln>
          </p:spPr>
          <p:txBody>
            <a:bodyPr/>
            <a:lstStyle/>
            <a:p>
              <a:pPr>
                <a:defRPr/>
              </a:pPr>
              <a:r>
                <a:rPr lang="en-US" sz="2000" b="1" dirty="0">
                  <a:solidFill>
                    <a:srgbClr val="0066FF"/>
                  </a:solidFill>
                  <a:latin typeface="Times New Roman" panose="02020603050405020304" pitchFamily="18" charset="0"/>
                  <a:cs typeface="Times New Roman" panose="02020603050405020304" pitchFamily="18" charset="0"/>
                </a:rPr>
                <a:t>I</a:t>
              </a:r>
              <a:endParaRPr lang="en-US" sz="5400" b="1" dirty="0">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34" name="Text Box 75"/>
            <p:cNvSpPr txBox="1">
              <a:spLocks noChangeArrowheads="1"/>
            </p:cNvSpPr>
            <p:nvPr/>
          </p:nvSpPr>
          <p:spPr bwMode="auto">
            <a:xfrm>
              <a:off x="4233" y="2627"/>
              <a:ext cx="279" cy="253"/>
            </a:xfrm>
            <a:prstGeom prst="rect">
              <a:avLst/>
            </a:prstGeom>
            <a:noFill/>
            <a:ln w="9525">
              <a:noFill/>
              <a:miter lim="800000"/>
              <a:headEnd/>
              <a:tailEnd/>
            </a:ln>
          </p:spPr>
          <p:txBody>
            <a:bodyPr/>
            <a:lstStyle/>
            <a:p>
              <a:pPr>
                <a:defRPr/>
              </a:pPr>
              <a:r>
                <a:rPr lang="en-US" sz="2000" b="1">
                  <a:solidFill>
                    <a:srgbClr val="0066FF"/>
                  </a:solidFill>
                  <a:latin typeface="Times New Roman" panose="02020603050405020304" pitchFamily="18" charset="0"/>
                  <a:cs typeface="Times New Roman" panose="02020603050405020304" pitchFamily="18" charset="0"/>
                </a:rPr>
                <a:t>P</a:t>
              </a:r>
              <a:endParaRPr lang="en-US" sz="5400" b="1">
                <a:solidFill>
                  <a:srgbClr val="0066FF"/>
                </a:solidFill>
                <a:effectLst>
                  <a:outerShdw blurRad="38100" dist="38100" dir="2700000" algn="tl">
                    <a:srgbClr val="C0C0C0"/>
                  </a:outerShdw>
                </a:effectLst>
                <a:latin typeface="Times New Roman" pitchFamily="18" charset="0"/>
                <a:cs typeface="Times New Roman" panose="02020603050405020304" pitchFamily="18" charset="0"/>
              </a:endParaRPr>
            </a:p>
          </p:txBody>
        </p:sp>
        <p:sp>
          <p:nvSpPr>
            <p:cNvPr id="35" name="Oval 76"/>
            <p:cNvSpPr>
              <a:spLocks noChangeArrowheads="1"/>
            </p:cNvSpPr>
            <p:nvPr/>
          </p:nvSpPr>
          <p:spPr bwMode="auto">
            <a:xfrm>
              <a:off x="3392" y="988"/>
              <a:ext cx="43" cy="43"/>
            </a:xfrm>
            <a:prstGeom prst="ellipse">
              <a:avLst/>
            </a:prstGeom>
            <a:solidFill>
              <a:srgbClr val="FF0000"/>
            </a:solidFill>
            <a:ln w="0">
              <a:solidFill>
                <a:srgbClr val="000000"/>
              </a:solidFill>
              <a:round/>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grpSp>
      <p:sp>
        <p:nvSpPr>
          <p:cNvPr id="36" name="Text Box 80"/>
          <p:cNvSpPr txBox="1">
            <a:spLocks noChangeArrowheads="1"/>
          </p:cNvSpPr>
          <p:nvPr/>
        </p:nvSpPr>
        <p:spPr bwMode="auto">
          <a:xfrm>
            <a:off x="2247047" y="963324"/>
            <a:ext cx="45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rPr>
              <a:t>b)</a:t>
            </a:r>
          </a:p>
        </p:txBody>
      </p:sp>
      <p:sp>
        <p:nvSpPr>
          <p:cNvPr id="37" name="Cloud Callout 36"/>
          <p:cNvSpPr/>
          <p:nvPr/>
        </p:nvSpPr>
        <p:spPr>
          <a:xfrm>
            <a:off x="3299055" y="4495078"/>
            <a:ext cx="5956663" cy="1854926"/>
          </a:xfrm>
          <a:prstGeom prst="cloudCallou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Tứ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giác</a:t>
            </a:r>
            <a:r>
              <a:rPr lang="en-US" sz="2800" dirty="0" smtClean="0">
                <a:solidFill>
                  <a:schemeClr val="tx1"/>
                </a:solidFill>
                <a:latin typeface="Times New Roman" panose="02020603050405020304" pitchFamily="18" charset="0"/>
                <a:cs typeface="Times New Roman" panose="02020603050405020304" pitchFamily="18" charset="0"/>
              </a:rPr>
              <a:t> MNPQ </a:t>
            </a:r>
            <a:r>
              <a:rPr lang="en-US" sz="2800" dirty="0" err="1" smtClean="0">
                <a:solidFill>
                  <a:schemeClr val="tx1"/>
                </a:solidFill>
                <a:latin typeface="Times New Roman" panose="02020603050405020304" pitchFamily="18" charset="0"/>
                <a:cs typeface="Times New Roman" panose="02020603050405020304" pitchFamily="18" charset="0"/>
              </a:rPr>
              <a:t>có</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phải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giác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nội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tiếp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không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Vì</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sao</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0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259007" y="287335"/>
            <a:ext cx="11776239" cy="553998"/>
          </a:xfrm>
          <a:prstGeom prst="rect">
            <a:avLst/>
          </a:prstGeom>
          <a:solidFill>
            <a:schemeClr val="bg1"/>
          </a:solidFill>
          <a:ln>
            <a:solidFill>
              <a:schemeClr val="bg1"/>
            </a:solidFill>
          </a:ln>
        </p:spPr>
        <p:txBody>
          <a:bodyPr wrap="square" rtlCol="0">
            <a:spAutoFit/>
          </a:bodyPr>
          <a:lstStyle/>
          <a:p>
            <a:pPr algn="just"/>
            <a:r>
              <a:rPr lang="en-US" sz="3000" dirty="0" err="1" smtClean="0">
                <a:latin typeface="Times New Roman" panose="02020603050405020304" pitchFamily="18" charset="0"/>
                <a:cs typeface="Times New Roman" panose="02020603050405020304" pitchFamily="18" charset="0"/>
              </a:rPr>
              <a:t>Bài</a:t>
            </a:r>
            <a:r>
              <a:rPr lang="en-US" sz="3000" dirty="0" smtClean="0">
                <a:latin typeface="Times New Roman" panose="02020603050405020304" pitchFamily="18" charset="0"/>
                <a:cs typeface="Times New Roman" panose="02020603050405020304" pitchFamily="18" charset="0"/>
              </a:rPr>
              <a:t> 1: </a:t>
            </a:r>
            <a:r>
              <a:rPr lang="en-US" sz="3000" dirty="0" err="1" smtClean="0">
                <a:latin typeface="Times New Roman" panose="02020603050405020304" pitchFamily="18" charset="0"/>
                <a:cs typeface="Times New Roman" panose="02020603050405020304" pitchFamily="18" charset="0"/>
              </a:rPr>
              <a:t>Hãy</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chỉ</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ra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tứ</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giác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nội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tiếp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trong</a:t>
            </a:r>
            <a:r>
              <a:rPr lang="en-US" sz="3000" dirty="0" smtClean="0">
                <a:latin typeface="Times New Roman" panose="02020603050405020304" pitchFamily="18" charset="0"/>
                <a:cs typeface="Times New Roman" panose="02020603050405020304" pitchFamily="18" charset="0"/>
              </a:rPr>
              <a:t> hình </a:t>
            </a:r>
            <a:r>
              <a:rPr lang="en-US" sz="3000" dirty="0" err="1" smtClean="0">
                <a:latin typeface="Times New Roman" panose="02020603050405020304" pitchFamily="18" charset="0"/>
                <a:cs typeface="Times New Roman" panose="02020603050405020304" pitchFamily="18" charset="0"/>
              </a:rPr>
              <a:t>vẽ</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sau</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grpSp>
        <p:nvGrpSpPr>
          <p:cNvPr id="6" name="Group 200"/>
          <p:cNvGrpSpPr>
            <a:grpSpLocks/>
          </p:cNvGrpSpPr>
          <p:nvPr/>
        </p:nvGrpSpPr>
        <p:grpSpPr bwMode="auto">
          <a:xfrm>
            <a:off x="3629297" y="1837508"/>
            <a:ext cx="4495800" cy="2881313"/>
            <a:chOff x="1488" y="1248"/>
            <a:chExt cx="2832" cy="1815"/>
          </a:xfrm>
        </p:grpSpPr>
        <p:sp>
          <p:nvSpPr>
            <p:cNvPr id="7" name="Oval 156"/>
            <p:cNvSpPr>
              <a:spLocks noChangeArrowheads="1"/>
            </p:cNvSpPr>
            <p:nvPr/>
          </p:nvSpPr>
          <p:spPr bwMode="auto">
            <a:xfrm>
              <a:off x="1680" y="1344"/>
              <a:ext cx="1584" cy="1536"/>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8" name="Line 160"/>
            <p:cNvSpPr>
              <a:spLocks noChangeShapeType="1"/>
            </p:cNvSpPr>
            <p:nvPr/>
          </p:nvSpPr>
          <p:spPr bwMode="auto">
            <a:xfrm flipV="1">
              <a:off x="2784" y="1584"/>
              <a:ext cx="288"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181"/>
            <p:cNvSpPr>
              <a:spLocks noChangeShapeType="1"/>
            </p:cNvSpPr>
            <p:nvPr/>
          </p:nvSpPr>
          <p:spPr bwMode="auto">
            <a:xfrm flipH="1">
              <a:off x="1728" y="1440"/>
              <a:ext cx="384"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182"/>
            <p:cNvSpPr>
              <a:spLocks noChangeShapeType="1"/>
            </p:cNvSpPr>
            <p:nvPr/>
          </p:nvSpPr>
          <p:spPr bwMode="auto">
            <a:xfrm>
              <a:off x="1728" y="2400"/>
              <a:ext cx="1104" cy="4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84"/>
            <p:cNvSpPr>
              <a:spLocks noChangeShapeType="1"/>
            </p:cNvSpPr>
            <p:nvPr/>
          </p:nvSpPr>
          <p:spPr bwMode="auto">
            <a:xfrm>
              <a:off x="2136" y="1440"/>
              <a:ext cx="1008" cy="11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88"/>
            <p:cNvSpPr>
              <a:spLocks noChangeShapeType="1"/>
            </p:cNvSpPr>
            <p:nvPr/>
          </p:nvSpPr>
          <p:spPr bwMode="auto">
            <a:xfrm>
              <a:off x="2112" y="1440"/>
              <a:ext cx="201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89"/>
            <p:cNvSpPr>
              <a:spLocks noChangeShapeType="1"/>
            </p:cNvSpPr>
            <p:nvPr/>
          </p:nvSpPr>
          <p:spPr bwMode="auto">
            <a:xfrm>
              <a:off x="3072" y="1584"/>
              <a:ext cx="48"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90"/>
            <p:cNvSpPr>
              <a:spLocks noChangeShapeType="1"/>
            </p:cNvSpPr>
            <p:nvPr/>
          </p:nvSpPr>
          <p:spPr bwMode="auto">
            <a:xfrm flipV="1">
              <a:off x="2784" y="1728"/>
              <a:ext cx="1296" cy="10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91"/>
            <p:cNvSpPr>
              <a:spLocks noChangeShapeType="1"/>
            </p:cNvSpPr>
            <p:nvPr/>
          </p:nvSpPr>
          <p:spPr bwMode="auto">
            <a:xfrm>
              <a:off x="2124" y="1428"/>
              <a:ext cx="660" cy="135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Text Box 193"/>
            <p:cNvSpPr txBox="1">
              <a:spLocks noChangeArrowheads="1"/>
            </p:cNvSpPr>
            <p:nvPr/>
          </p:nvSpPr>
          <p:spPr bwMode="auto">
            <a:xfrm>
              <a:off x="1872" y="124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A</a:t>
              </a:r>
            </a:p>
          </p:txBody>
        </p:sp>
        <p:sp>
          <p:nvSpPr>
            <p:cNvPr id="17" name="Text Box 194"/>
            <p:cNvSpPr txBox="1">
              <a:spLocks noChangeArrowheads="1"/>
            </p:cNvSpPr>
            <p:nvPr/>
          </p:nvSpPr>
          <p:spPr bwMode="auto">
            <a:xfrm>
              <a:off x="3024" y="1392"/>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B</a:t>
              </a:r>
            </a:p>
          </p:txBody>
        </p:sp>
        <p:sp>
          <p:nvSpPr>
            <p:cNvPr id="18" name="Text Box 195"/>
            <p:cNvSpPr txBox="1">
              <a:spLocks noChangeArrowheads="1"/>
            </p:cNvSpPr>
            <p:nvPr/>
          </p:nvSpPr>
          <p:spPr bwMode="auto">
            <a:xfrm>
              <a:off x="4032" y="1593"/>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M</a:t>
              </a:r>
            </a:p>
          </p:txBody>
        </p:sp>
        <p:sp>
          <p:nvSpPr>
            <p:cNvPr id="19" name="Text Box 196"/>
            <p:cNvSpPr txBox="1">
              <a:spLocks noChangeArrowheads="1"/>
            </p:cNvSpPr>
            <p:nvPr/>
          </p:nvSpPr>
          <p:spPr bwMode="auto">
            <a:xfrm>
              <a:off x="3120" y="2496"/>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C</a:t>
              </a:r>
            </a:p>
          </p:txBody>
        </p:sp>
        <p:sp>
          <p:nvSpPr>
            <p:cNvPr id="20" name="Text Box 197"/>
            <p:cNvSpPr txBox="1">
              <a:spLocks noChangeArrowheads="1"/>
            </p:cNvSpPr>
            <p:nvPr/>
          </p:nvSpPr>
          <p:spPr bwMode="auto">
            <a:xfrm>
              <a:off x="2736" y="2832"/>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D</a:t>
              </a:r>
            </a:p>
          </p:txBody>
        </p:sp>
        <p:sp>
          <p:nvSpPr>
            <p:cNvPr id="21" name="Text Box 198"/>
            <p:cNvSpPr txBox="1">
              <a:spLocks noChangeArrowheads="1"/>
            </p:cNvSpPr>
            <p:nvPr/>
          </p:nvSpPr>
          <p:spPr bwMode="auto">
            <a:xfrm>
              <a:off x="1488" y="230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E</a:t>
              </a:r>
            </a:p>
          </p:txBody>
        </p:sp>
      </p:grpSp>
      <p:sp>
        <p:nvSpPr>
          <p:cNvPr id="22" name="Rectangle 21"/>
          <p:cNvSpPr/>
          <p:nvPr/>
        </p:nvSpPr>
        <p:spPr>
          <a:xfrm>
            <a:off x="5162822" y="2967274"/>
            <a:ext cx="409086" cy="369332"/>
          </a:xfrm>
          <a:prstGeom prst="rect">
            <a:avLst/>
          </a:prstGeom>
        </p:spPr>
        <p:txBody>
          <a:bodyPr wrap="none">
            <a:spAutoFit/>
          </a:bodyPr>
          <a:lstStyle/>
          <a:p>
            <a:pPr algn="just"/>
            <a:r>
              <a:rPr lang="en-US" dirty="0" smtClean="0">
                <a:latin typeface="Times New Roman" panose="02020603050405020304" pitchFamily="18" charset="0"/>
                <a:cs typeface="Times New Roman" panose="02020603050405020304" pitchFamily="18" charset="0"/>
              </a:rPr>
              <a:t>.O</a:t>
            </a:r>
            <a:endParaRPr lang="en-US" dirty="0">
              <a:latin typeface="Times New Roman" panose="02020603050405020304" pitchFamily="18" charset="0"/>
              <a:cs typeface="Times New Roman" panose="02020603050405020304" pitchFamily="18" charset="0"/>
            </a:endParaRPr>
          </a:p>
        </p:txBody>
      </p:sp>
      <p:grpSp>
        <p:nvGrpSpPr>
          <p:cNvPr id="23" name="Group 170"/>
          <p:cNvGrpSpPr>
            <a:grpSpLocks/>
          </p:cNvGrpSpPr>
          <p:nvPr/>
        </p:nvGrpSpPr>
        <p:grpSpPr bwMode="auto">
          <a:xfrm>
            <a:off x="4029347" y="2130333"/>
            <a:ext cx="2133600" cy="2209800"/>
            <a:chOff x="1728" y="1440"/>
            <a:chExt cx="1344" cy="1392"/>
          </a:xfrm>
        </p:grpSpPr>
        <p:sp>
          <p:nvSpPr>
            <p:cNvPr id="24" name="Line 171"/>
            <p:cNvSpPr>
              <a:spLocks noChangeShapeType="1"/>
            </p:cNvSpPr>
            <p:nvPr/>
          </p:nvSpPr>
          <p:spPr bwMode="auto">
            <a:xfrm>
              <a:off x="2112" y="1440"/>
              <a:ext cx="960" cy="144"/>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 name="Group 172"/>
            <p:cNvGrpSpPr>
              <a:grpSpLocks/>
            </p:cNvGrpSpPr>
            <p:nvPr/>
          </p:nvGrpSpPr>
          <p:grpSpPr bwMode="auto">
            <a:xfrm>
              <a:off x="1728" y="1440"/>
              <a:ext cx="1344" cy="1392"/>
              <a:chOff x="1728" y="1440"/>
              <a:chExt cx="1344" cy="1392"/>
            </a:xfrm>
          </p:grpSpPr>
          <p:sp>
            <p:nvSpPr>
              <p:cNvPr id="26" name="Line 173"/>
              <p:cNvSpPr>
                <a:spLocks noChangeShapeType="1"/>
              </p:cNvSpPr>
              <p:nvPr/>
            </p:nvSpPr>
            <p:spPr bwMode="auto">
              <a:xfrm flipH="1">
                <a:off x="1728" y="1440"/>
                <a:ext cx="384" cy="960"/>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4"/>
              <p:cNvSpPr>
                <a:spLocks noChangeShapeType="1"/>
              </p:cNvSpPr>
              <p:nvPr/>
            </p:nvSpPr>
            <p:spPr bwMode="auto">
              <a:xfrm>
                <a:off x="1728" y="2400"/>
                <a:ext cx="1104" cy="432"/>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75"/>
              <p:cNvSpPr>
                <a:spLocks noChangeShapeType="1"/>
              </p:cNvSpPr>
              <p:nvPr/>
            </p:nvSpPr>
            <p:spPr bwMode="auto">
              <a:xfrm flipV="1">
                <a:off x="2784" y="1584"/>
                <a:ext cx="288" cy="1248"/>
              </a:xfrm>
              <a:prstGeom prst="line">
                <a:avLst/>
              </a:prstGeom>
              <a:noFill/>
              <a:ln w="57150">
                <a:solidFill>
                  <a:srgbClr val="0066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29" name="Group 206"/>
          <p:cNvGrpSpPr>
            <a:grpSpLocks/>
          </p:cNvGrpSpPr>
          <p:nvPr/>
        </p:nvGrpSpPr>
        <p:grpSpPr bwMode="auto">
          <a:xfrm>
            <a:off x="4029347" y="2130333"/>
            <a:ext cx="2209800" cy="2209800"/>
            <a:chOff x="192" y="2688"/>
            <a:chExt cx="1392" cy="1392"/>
          </a:xfrm>
        </p:grpSpPr>
        <p:sp>
          <p:nvSpPr>
            <p:cNvPr id="30" name="Line 157"/>
            <p:cNvSpPr>
              <a:spLocks noChangeShapeType="1"/>
            </p:cNvSpPr>
            <p:nvPr/>
          </p:nvSpPr>
          <p:spPr bwMode="auto">
            <a:xfrm flipH="1">
              <a:off x="192" y="2688"/>
              <a:ext cx="384" cy="960"/>
            </a:xfrm>
            <a:prstGeom prst="line">
              <a:avLst/>
            </a:prstGeom>
            <a:noFill/>
            <a:ln w="5715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59"/>
            <p:cNvSpPr>
              <a:spLocks noChangeShapeType="1"/>
            </p:cNvSpPr>
            <p:nvPr/>
          </p:nvSpPr>
          <p:spPr bwMode="auto">
            <a:xfrm>
              <a:off x="192" y="3648"/>
              <a:ext cx="1104" cy="432"/>
            </a:xfrm>
            <a:prstGeom prst="line">
              <a:avLst/>
            </a:prstGeom>
            <a:noFill/>
            <a:ln w="5715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61"/>
            <p:cNvSpPr>
              <a:spLocks noChangeShapeType="1"/>
            </p:cNvSpPr>
            <p:nvPr/>
          </p:nvSpPr>
          <p:spPr bwMode="auto">
            <a:xfrm flipV="1">
              <a:off x="1248" y="3792"/>
              <a:ext cx="336" cy="276"/>
            </a:xfrm>
            <a:prstGeom prst="line">
              <a:avLst/>
            </a:prstGeom>
            <a:noFill/>
            <a:ln w="5715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178"/>
            <p:cNvSpPr>
              <a:spLocks noChangeShapeType="1"/>
            </p:cNvSpPr>
            <p:nvPr/>
          </p:nvSpPr>
          <p:spPr bwMode="auto">
            <a:xfrm>
              <a:off x="576" y="2688"/>
              <a:ext cx="1008" cy="1104"/>
            </a:xfrm>
            <a:prstGeom prst="line">
              <a:avLst/>
            </a:prstGeom>
            <a:noFill/>
            <a:ln w="57150">
              <a:solidFill>
                <a:srgbClr val="FF33CC"/>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4" name="Group 186"/>
          <p:cNvGrpSpPr>
            <a:grpSpLocks/>
          </p:cNvGrpSpPr>
          <p:nvPr/>
        </p:nvGrpSpPr>
        <p:grpSpPr bwMode="auto">
          <a:xfrm>
            <a:off x="4638947" y="2117633"/>
            <a:ext cx="1600200" cy="2209800"/>
            <a:chOff x="2112" y="1428"/>
            <a:chExt cx="1008" cy="1392"/>
          </a:xfrm>
        </p:grpSpPr>
        <p:sp>
          <p:nvSpPr>
            <p:cNvPr id="35" name="Line 158"/>
            <p:cNvSpPr>
              <a:spLocks noChangeShapeType="1"/>
            </p:cNvSpPr>
            <p:nvPr/>
          </p:nvSpPr>
          <p:spPr bwMode="auto">
            <a:xfrm>
              <a:off x="2112" y="1440"/>
              <a:ext cx="960" cy="144"/>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77"/>
            <p:cNvSpPr>
              <a:spLocks noChangeShapeType="1"/>
            </p:cNvSpPr>
            <p:nvPr/>
          </p:nvSpPr>
          <p:spPr bwMode="auto">
            <a:xfrm>
              <a:off x="3072" y="1584"/>
              <a:ext cx="48" cy="96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183"/>
            <p:cNvSpPr>
              <a:spLocks noChangeShapeType="1"/>
            </p:cNvSpPr>
            <p:nvPr/>
          </p:nvSpPr>
          <p:spPr bwMode="auto">
            <a:xfrm flipV="1">
              <a:off x="2784" y="2544"/>
              <a:ext cx="336" cy="276"/>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85"/>
            <p:cNvSpPr>
              <a:spLocks noChangeShapeType="1"/>
            </p:cNvSpPr>
            <p:nvPr/>
          </p:nvSpPr>
          <p:spPr bwMode="auto">
            <a:xfrm>
              <a:off x="2124" y="1428"/>
              <a:ext cx="660" cy="1356"/>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9" name="Text Box 192"/>
          <p:cNvSpPr txBox="1">
            <a:spLocks noChangeArrowheads="1"/>
          </p:cNvSpPr>
          <p:nvPr/>
        </p:nvSpPr>
        <p:spPr bwMode="auto">
          <a:xfrm>
            <a:off x="3114947" y="1673133"/>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59" name="TextBox 58"/>
          <p:cNvSpPr txBox="1"/>
          <p:nvPr/>
        </p:nvSpPr>
        <p:spPr>
          <a:xfrm flipH="1">
            <a:off x="351027" y="5183908"/>
            <a:ext cx="11776239" cy="553998"/>
          </a:xfrm>
          <a:prstGeom prst="rect">
            <a:avLst/>
          </a:prstGeom>
          <a:solidFill>
            <a:schemeClr val="bg1"/>
          </a:solidFill>
          <a:ln>
            <a:solidFill>
              <a:schemeClr val="bg1"/>
            </a:solidFill>
          </a:ln>
        </p:spPr>
        <p:txBody>
          <a:bodyPr wrap="square" rtlCol="0">
            <a:spAutoFit/>
          </a:bodyPr>
          <a:lstStyle/>
          <a:p>
            <a:pPr algn="just"/>
            <a:r>
              <a:rPr lang="en-US" sz="3000" b="1" i="1" dirty="0" err="1" smtClean="0">
                <a:latin typeface="Times New Roman" panose="02020603050405020304" pitchFamily="18" charset="0"/>
                <a:cs typeface="Times New Roman" panose="02020603050405020304" pitchFamily="18" charset="0"/>
              </a:rPr>
              <a:t>Các</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tứ</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giác</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nội</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tiếp</a:t>
            </a:r>
            <a:r>
              <a:rPr lang="en-US" sz="3000" b="1" i="1" dirty="0" smtClean="0">
                <a:latin typeface="Times New Roman" panose="02020603050405020304" pitchFamily="18" charset="0"/>
                <a:cs typeface="Times New Roman" panose="02020603050405020304" pitchFamily="18" charset="0"/>
              </a:rPr>
              <a:t> </a:t>
            </a:r>
            <a:r>
              <a:rPr lang="en-US" sz="3000" b="1" i="1" dirty="0" err="1" smtClean="0">
                <a:latin typeface="Times New Roman" panose="02020603050405020304" pitchFamily="18" charset="0"/>
                <a:cs typeface="Times New Roman" panose="02020603050405020304" pitchFamily="18" charset="0"/>
              </a:rPr>
              <a:t>là</a:t>
            </a:r>
            <a:r>
              <a:rPr lang="en-US" sz="3000" b="1" i="1" dirty="0" smtClean="0">
                <a:latin typeface="Times New Roman" panose="02020603050405020304" pitchFamily="18" charset="0"/>
                <a:cs typeface="Times New Roman" panose="02020603050405020304" pitchFamily="18" charset="0"/>
              </a:rPr>
              <a:t>: ACDE, ABDE, ABCD</a:t>
            </a:r>
            <a:endParaRPr lang="en-US" sz="3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3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Clr clrSpc="rgb" dir="cw">
                                      <p:cBhvr override="childStyle">
                                        <p:cTn id="11" dur="200" fill="hold"/>
                                        <p:tgtEl>
                                          <p:spTgt spid="29"/>
                                        </p:tgtEl>
                                        <p:attrNameLst>
                                          <p:attrName>style.color</p:attrName>
                                        </p:attrNameLst>
                                      </p:cBhvr>
                                      <p:to>
                                        <a:schemeClr val="accent2"/>
                                      </p:to>
                                    </p:animClr>
                                    <p:animClr clrSpc="rgb" dir="cw">
                                      <p:cBhvr>
                                        <p:cTn id="12" dur="200" fill="hold"/>
                                        <p:tgtEl>
                                          <p:spTgt spid="29"/>
                                        </p:tgtEl>
                                        <p:attrNameLst>
                                          <p:attrName>fillcolor</p:attrName>
                                        </p:attrNameLst>
                                      </p:cBhvr>
                                      <p:to>
                                        <a:schemeClr val="accent2"/>
                                      </p:to>
                                    </p:animClr>
                                    <p:set>
                                      <p:cBhvr>
                                        <p:cTn id="13" dur="200" fill="hold"/>
                                        <p:tgtEl>
                                          <p:spTgt spid="29"/>
                                        </p:tgtEl>
                                        <p:attrNameLst>
                                          <p:attrName>fill.type</p:attrName>
                                        </p:attrNameLst>
                                      </p:cBhvr>
                                      <p:to>
                                        <p:strVal val="solid"/>
                                      </p:to>
                                    </p:set>
                                    <p:set>
                                      <p:cBhvr>
                                        <p:cTn id="14" dur="200" fill="hold"/>
                                        <p:tgtEl>
                                          <p:spTgt spid="29"/>
                                        </p:tgtEl>
                                        <p:attrNameLst>
                                          <p:attrName>fill.on</p:attrName>
                                        </p:attrNameLst>
                                      </p:cBhvr>
                                      <p:to>
                                        <p:strVal val="true"/>
                                      </p:to>
                                    </p:set>
                                    <p:animRot by="120000">
                                      <p:cBhvr>
                                        <p:cTn id="15" dur="200" fill="hold">
                                          <p:stCondLst>
                                            <p:cond delay="0"/>
                                          </p:stCondLst>
                                        </p:cTn>
                                        <p:tgtEl>
                                          <p:spTgt spid="29"/>
                                        </p:tgtEl>
                                        <p:attrNameLst>
                                          <p:attrName>r</p:attrName>
                                        </p:attrNameLst>
                                      </p:cBhvr>
                                    </p:animRot>
                                    <p:animRot by="-240000">
                                      <p:cBhvr>
                                        <p:cTn id="16" dur="400" fill="hold">
                                          <p:stCondLst>
                                            <p:cond delay="400"/>
                                          </p:stCondLst>
                                        </p:cTn>
                                        <p:tgtEl>
                                          <p:spTgt spid="29"/>
                                        </p:tgtEl>
                                        <p:attrNameLst>
                                          <p:attrName>r</p:attrName>
                                        </p:attrNameLst>
                                      </p:cBhvr>
                                    </p:animRot>
                                    <p:animRot by="240000">
                                      <p:cBhvr>
                                        <p:cTn id="17" dur="400" fill="hold">
                                          <p:stCondLst>
                                            <p:cond delay="800"/>
                                          </p:stCondLst>
                                        </p:cTn>
                                        <p:tgtEl>
                                          <p:spTgt spid="29"/>
                                        </p:tgtEl>
                                        <p:attrNameLst>
                                          <p:attrName>r</p:attrName>
                                        </p:attrNameLst>
                                      </p:cBhvr>
                                    </p:animRot>
                                    <p:animRot by="-240000">
                                      <p:cBhvr>
                                        <p:cTn id="18" dur="400" fill="hold">
                                          <p:stCondLst>
                                            <p:cond delay="1200"/>
                                          </p:stCondLst>
                                        </p:cTn>
                                        <p:tgtEl>
                                          <p:spTgt spid="29"/>
                                        </p:tgtEl>
                                        <p:attrNameLst>
                                          <p:attrName>r</p:attrName>
                                        </p:attrNameLst>
                                      </p:cBhvr>
                                    </p:animRot>
                                    <p:animRot by="120000">
                                      <p:cBhvr>
                                        <p:cTn id="19" dur="400" fill="hold">
                                          <p:stCondLst>
                                            <p:cond delay="1600"/>
                                          </p:stCondLst>
                                        </p:cTn>
                                        <p:tgtEl>
                                          <p:spTgt spid="29"/>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2000" tmFilter="0, 0; .2, .5; .8, .5; 1, 0"/>
                                        <p:tgtEl>
                                          <p:spTgt spid="23"/>
                                        </p:tgtEl>
                                      </p:cBhvr>
                                    </p:animEffect>
                                    <p:animScale>
                                      <p:cBhvr>
                                        <p:cTn id="29" dur="1000" autoRev="1" fill="hold"/>
                                        <p:tgtEl>
                                          <p:spTgt spid="23"/>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barn(inVertical)">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365759" y="489677"/>
            <a:ext cx="685800" cy="466725"/>
          </a:xfrm>
          <a:prstGeom prst="rect">
            <a:avLst/>
          </a:prstGeom>
          <a:solidFill>
            <a:schemeClr val="accent1">
              <a:lumMod val="75000"/>
            </a:schemeClr>
          </a:solidFill>
          <a:ln w="9525">
            <a:solidFill>
              <a:schemeClr val="accent1">
                <a:lumMod val="75000"/>
              </a:schemeClr>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latin typeface="Times New Roman" panose="02020603050405020304" pitchFamily="18" charset="0"/>
                <a:cs typeface="Times New Roman" panose="02020603050405020304" pitchFamily="18" charset="0"/>
              </a:rPr>
              <a:t>? 1</a:t>
            </a:r>
          </a:p>
        </p:txBody>
      </p:sp>
      <p:sp>
        <p:nvSpPr>
          <p:cNvPr id="5" name="Text Box 19"/>
          <p:cNvSpPr txBox="1">
            <a:spLocks noChangeArrowheads="1"/>
          </p:cNvSpPr>
          <p:nvPr/>
        </p:nvSpPr>
        <p:spPr bwMode="auto">
          <a:xfrm>
            <a:off x="9909721" y="2526076"/>
            <a:ext cx="6540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a:t>
            </a:r>
            <a:r>
              <a:rPr lang="en-US" altLang="en-US" sz="2400">
                <a:latin typeface="Times New Roman" panose="02020603050405020304" pitchFamily="18" charset="0"/>
                <a:cs typeface="Times New Roman" panose="02020603050405020304" pitchFamily="18" charset="0"/>
              </a:rPr>
              <a:t>O</a:t>
            </a:r>
          </a:p>
        </p:txBody>
      </p:sp>
      <p:sp>
        <p:nvSpPr>
          <p:cNvPr id="6" name="Oval 20"/>
          <p:cNvSpPr>
            <a:spLocks noChangeArrowheads="1"/>
          </p:cNvSpPr>
          <p:nvPr/>
        </p:nvSpPr>
        <p:spPr bwMode="auto">
          <a:xfrm>
            <a:off x="8919121" y="1813289"/>
            <a:ext cx="2195513" cy="2160587"/>
          </a:xfrm>
          <a:prstGeom prst="ellipse">
            <a:avLst/>
          </a:prstGeom>
          <a:noFill/>
          <a:ln w="38100">
            <a:solidFill>
              <a:srgbClr val="66FF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Times New Roman" panose="02020603050405020304" pitchFamily="18" charset="0"/>
              <a:cs typeface="Times New Roman" panose="02020603050405020304" pitchFamily="18" charset="0"/>
            </a:endParaRPr>
          </a:p>
        </p:txBody>
      </p:sp>
      <p:sp>
        <p:nvSpPr>
          <p:cNvPr id="8" name="Line 22"/>
          <p:cNvSpPr>
            <a:spLocks noChangeShapeType="1"/>
          </p:cNvSpPr>
          <p:nvPr/>
        </p:nvSpPr>
        <p:spPr bwMode="auto">
          <a:xfrm flipV="1">
            <a:off x="8919121" y="2068876"/>
            <a:ext cx="1752600" cy="9144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23"/>
          <p:cNvSpPr>
            <a:spLocks noChangeShapeType="1"/>
          </p:cNvSpPr>
          <p:nvPr/>
        </p:nvSpPr>
        <p:spPr bwMode="auto">
          <a:xfrm>
            <a:off x="10692359" y="2068876"/>
            <a:ext cx="360362" cy="12192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24"/>
          <p:cNvSpPr>
            <a:spLocks noChangeShapeType="1"/>
          </p:cNvSpPr>
          <p:nvPr/>
        </p:nvSpPr>
        <p:spPr bwMode="auto">
          <a:xfrm flipH="1">
            <a:off x="10443121" y="3288076"/>
            <a:ext cx="609600" cy="6096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25"/>
          <p:cNvSpPr>
            <a:spLocks noChangeShapeType="1"/>
          </p:cNvSpPr>
          <p:nvPr/>
        </p:nvSpPr>
        <p:spPr bwMode="auto">
          <a:xfrm flipH="1" flipV="1">
            <a:off x="8919121" y="2983276"/>
            <a:ext cx="1524000" cy="91440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 name="Group 44"/>
          <p:cNvGrpSpPr>
            <a:grpSpLocks/>
          </p:cNvGrpSpPr>
          <p:nvPr/>
        </p:nvGrpSpPr>
        <p:grpSpPr bwMode="auto">
          <a:xfrm>
            <a:off x="8614321" y="1778364"/>
            <a:ext cx="2857500" cy="2500312"/>
            <a:chOff x="3168" y="1200"/>
            <a:chExt cx="1800" cy="1575"/>
          </a:xfrm>
        </p:grpSpPr>
        <p:sp>
          <p:nvSpPr>
            <p:cNvPr id="13" name="Text Box 40"/>
            <p:cNvSpPr txBox="1">
              <a:spLocks noChangeArrowheads="1"/>
            </p:cNvSpPr>
            <p:nvPr/>
          </p:nvSpPr>
          <p:spPr bwMode="auto">
            <a:xfrm>
              <a:off x="3168" y="1968"/>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A</a:t>
              </a:r>
            </a:p>
          </p:txBody>
        </p:sp>
        <p:sp>
          <p:nvSpPr>
            <p:cNvPr id="14" name="Text Box 41"/>
            <p:cNvSpPr txBox="1">
              <a:spLocks noChangeArrowheads="1"/>
            </p:cNvSpPr>
            <p:nvPr/>
          </p:nvSpPr>
          <p:spPr bwMode="auto">
            <a:xfrm>
              <a:off x="4440" y="1200"/>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B</a:t>
              </a:r>
            </a:p>
          </p:txBody>
        </p:sp>
        <p:sp>
          <p:nvSpPr>
            <p:cNvPr id="15" name="Text Box 42"/>
            <p:cNvSpPr txBox="1">
              <a:spLocks noChangeArrowheads="1"/>
            </p:cNvSpPr>
            <p:nvPr/>
          </p:nvSpPr>
          <p:spPr bwMode="auto">
            <a:xfrm>
              <a:off x="4680" y="206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C</a:t>
              </a:r>
            </a:p>
          </p:txBody>
        </p:sp>
        <p:sp>
          <p:nvSpPr>
            <p:cNvPr id="16" name="Text Box 43"/>
            <p:cNvSpPr txBox="1">
              <a:spLocks noChangeArrowheads="1"/>
            </p:cNvSpPr>
            <p:nvPr/>
          </p:nvSpPr>
          <p:spPr bwMode="auto">
            <a:xfrm>
              <a:off x="4248" y="2544"/>
              <a:ext cx="2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rgbClr val="0066FF"/>
                  </a:solidFill>
                  <a:latin typeface="Times New Roman" panose="02020603050405020304" pitchFamily="18" charset="0"/>
                  <a:cs typeface="Times New Roman" panose="02020603050405020304" pitchFamily="18" charset="0"/>
                </a:rPr>
                <a:t>D</a:t>
              </a:r>
            </a:p>
          </p:txBody>
        </p:sp>
      </p:grpSp>
      <p:pic>
        <p:nvPicPr>
          <p:cNvPr id="17" name="Picture 9">
            <a:extLst>
              <a:ext uri="{FF2B5EF4-FFF2-40B4-BE49-F238E27FC236}">
                <a16:creationId xmlns:a16="http://schemas.microsoft.com/office/drawing/2014/main" id="{5AA51052-F670-494E-B477-2B01F1BA31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731" y="4092259"/>
            <a:ext cx="2437537" cy="2639408"/>
          </a:xfrm>
          <a:prstGeom prst="rect">
            <a:avLst/>
          </a:prstGeom>
        </p:spPr>
      </p:pic>
      <p:sp>
        <p:nvSpPr>
          <p:cNvPr id="18" name="Speech Bubble: Rectangle with Corners Rounded 42">
            <a:extLst>
              <a:ext uri="{FF2B5EF4-FFF2-40B4-BE49-F238E27FC236}">
                <a16:creationId xmlns:a16="http://schemas.microsoft.com/office/drawing/2014/main" id="{17B925F9-7403-441B-9B7A-9186F7820572}"/>
              </a:ext>
            </a:extLst>
          </p:cNvPr>
          <p:cNvSpPr/>
          <p:nvPr/>
        </p:nvSpPr>
        <p:spPr>
          <a:xfrm>
            <a:off x="1408202" y="2715059"/>
            <a:ext cx="4757027" cy="1603234"/>
          </a:xfrm>
          <a:prstGeom prst="wedgeRoundRectCallout">
            <a:avLst>
              <a:gd name="adj1" fmla="val -49404"/>
              <a:gd name="adj2" fmla="val 70554"/>
              <a:gd name="adj3" fmla="val 16667"/>
            </a:avLst>
          </a:prstGeom>
          <a:solidFill>
            <a:srgbClr val="FCDA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Em</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hãy</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đo</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và</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tính</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tổng</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các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góc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đối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nhau</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của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tứ</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giác</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nội</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tiếp</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trong</a:t>
            </a:r>
            <a:r>
              <a:rPr lang="en-US" sz="2800" dirty="0" smtClean="0">
                <a:solidFill>
                  <a:srgbClr val="002060"/>
                </a:solidFill>
                <a:latin typeface="Times New Roman" panose="02020603050405020304" pitchFamily="18" charset="0"/>
                <a:cs typeface="Times New Roman" panose="02020603050405020304" pitchFamily="18" charset="0"/>
              </a:rPr>
              <a:t> hình </a:t>
            </a:r>
            <a:r>
              <a:rPr lang="en-US" sz="2800" dirty="0" err="1" smtClean="0">
                <a:solidFill>
                  <a:srgbClr val="002060"/>
                </a:solidFill>
                <a:latin typeface="Times New Roman" panose="02020603050405020304" pitchFamily="18" charset="0"/>
                <a:cs typeface="Times New Roman" panose="02020603050405020304" pitchFamily="18" charset="0"/>
              </a:rPr>
              <a:t>vừa</a:t>
            </a:r>
            <a:r>
              <a:rPr lang="en-US" sz="2800" dirty="0" smtClean="0">
                <a:solidFill>
                  <a:srgbClr val="002060"/>
                </a:solidFill>
                <a:latin typeface="Times New Roman" panose="02020603050405020304" pitchFamily="18" charset="0"/>
                <a:cs typeface="Times New Roman" panose="02020603050405020304" pitchFamily="18" charset="0"/>
              </a:rPr>
              <a:t> </a:t>
            </a:r>
            <a:r>
              <a:rPr lang="en-US" sz="2800" dirty="0" err="1" smtClean="0">
                <a:solidFill>
                  <a:srgbClr val="002060"/>
                </a:solidFill>
                <a:latin typeface="Times New Roman" panose="02020603050405020304" pitchFamily="18" charset="0"/>
                <a:cs typeface="Times New Roman" panose="02020603050405020304" pitchFamily="18" charset="0"/>
              </a:rPr>
              <a:t>vẽ</a:t>
            </a:r>
            <a:r>
              <a:rPr lang="en-US" sz="2800" dirty="0" smtClean="0">
                <a:solidFill>
                  <a:srgbClr val="002060"/>
                </a:solidFill>
                <a:latin typeface="Times New Roman" panose="02020603050405020304" pitchFamily="18" charset="0"/>
                <a:cs typeface="Times New Roman" panose="02020603050405020304" pitchFamily="18" charset="0"/>
              </a:rPr>
              <a:t> ở ?1 </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6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8" grpId="0" animBg="1"/>
      <p:bldP spid="9" grpId="0" animBg="1"/>
      <p:bldP spid="10" grpId="0" animBg="1"/>
      <p:bldP spid="11"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TotalTime>
  <Words>1023</Words>
  <Application>Microsoft Office PowerPoint</Application>
  <PresentationFormat>Widescreen</PresentationFormat>
  <Paragraphs>239</Paragraphs>
  <Slides>32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.VnArial</vt:lpstr>
      <vt:lpstr>.VnTime</vt:lpstr>
      <vt:lpstr>Arial</vt:lpstr>
      <vt:lpstr>Calibri</vt:lpstr>
      <vt:lpstr>Calibri Light</vt:lpstr>
      <vt:lpstr>Times New Roman</vt:lpstr>
      <vt:lpstr>VNI-Times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Màn hình 2</dc:creator>
  <cp:lastModifiedBy>Màn hình 2</cp:lastModifiedBy>
  <cp:revision>53</cp:revision>
  <dcterms:created xsi:type="dcterms:W3CDTF">2022-02-17T15:40:55Z</dcterms:created>
  <dcterms:modified xsi:type="dcterms:W3CDTF">2022-03-01T16:01:52Z</dcterms:modified>
</cp:coreProperties>
</file>